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7" r:id="rId2"/>
    <p:sldId id="274" r:id="rId3"/>
    <p:sldId id="275" r:id="rId4"/>
    <p:sldId id="278" r:id="rId5"/>
    <p:sldId id="279" r:id="rId6"/>
    <p:sldId id="280" r:id="rId7"/>
    <p:sldId id="281" r:id="rId8"/>
    <p:sldId id="282" r:id="rId9"/>
    <p:sldId id="283" r:id="rId10"/>
    <p:sldId id="284" r:id="rId11"/>
    <p:sldId id="276" r:id="rId12"/>
    <p:sldId id="277" r:id="rId13"/>
    <p:sldId id="285" r:id="rId14"/>
    <p:sldId id="286" r:id="rId15"/>
    <p:sldId id="287" r:id="rId16"/>
    <p:sldId id="288" r:id="rId17"/>
    <p:sldId id="289" r:id="rId18"/>
    <p:sldId id="293" r:id="rId19"/>
    <p:sldId id="294" r:id="rId20"/>
    <p:sldId id="295" r:id="rId21"/>
    <p:sldId id="296" r:id="rId22"/>
    <p:sldId id="290" r:id="rId23"/>
    <p:sldId id="291" r:id="rId24"/>
    <p:sldId id="297" r:id="rId25"/>
    <p:sldId id="298" r:id="rId26"/>
    <p:sldId id="299" r:id="rId27"/>
    <p:sldId id="300" r:id="rId28"/>
    <p:sldId id="301" r:id="rId29"/>
    <p:sldId id="260" r:id="rId30"/>
    <p:sldId id="258" r:id="rId31"/>
    <p:sldId id="259" r:id="rId32"/>
    <p:sldId id="268" r:id="rId33"/>
    <p:sldId id="269" r:id="rId34"/>
    <p:sldId id="270" r:id="rId35"/>
    <p:sldId id="271" r:id="rId36"/>
    <p:sldId id="272" r:id="rId37"/>
    <p:sldId id="325" r:id="rId38"/>
    <p:sldId id="302" r:id="rId39"/>
    <p:sldId id="324" r:id="rId40"/>
    <p:sldId id="304" r:id="rId41"/>
    <p:sldId id="303" r:id="rId42"/>
    <p:sldId id="305" r:id="rId43"/>
    <p:sldId id="307" r:id="rId44"/>
    <p:sldId id="306" r:id="rId45"/>
    <p:sldId id="309" r:id="rId46"/>
    <p:sldId id="308" r:id="rId47"/>
    <p:sldId id="310" r:id="rId48"/>
    <p:sldId id="311" r:id="rId49"/>
    <p:sldId id="326" r:id="rId50"/>
    <p:sldId id="312" r:id="rId51"/>
    <p:sldId id="313" r:id="rId52"/>
    <p:sldId id="315" r:id="rId53"/>
    <p:sldId id="316" r:id="rId54"/>
    <p:sldId id="314" r:id="rId55"/>
    <p:sldId id="317" r:id="rId56"/>
    <p:sldId id="318" r:id="rId57"/>
    <p:sldId id="319" r:id="rId58"/>
    <p:sldId id="320" r:id="rId59"/>
    <p:sldId id="322" r:id="rId60"/>
    <p:sldId id="328" r:id="rId61"/>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28"/>
    <p:restoredTop sz="74697"/>
  </p:normalViewPr>
  <p:slideViewPr>
    <p:cSldViewPr snapToGrid="0" snapToObjects="1">
      <p:cViewPr varScale="1">
        <p:scale>
          <a:sx n="53" d="100"/>
          <a:sy n="53" d="100"/>
        </p:scale>
        <p:origin x="192"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33A7D2-F995-0A48-BEA2-5176AB57EE54}" type="datetimeFigureOut">
              <a:rPr lang="en-GB" smtClean="0"/>
              <a:t>23/07/2020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3F65EE-1B72-4D4B-A039-D8CCF599233F}" type="slidenum">
              <a:rPr lang="en-GB" smtClean="0"/>
              <a:t>‹#›</a:t>
            </a:fld>
            <a:endParaRPr lang="en-GB"/>
          </a:p>
        </p:txBody>
      </p:sp>
    </p:spTree>
    <p:extLst>
      <p:ext uri="{BB962C8B-B14F-4D97-AF65-F5344CB8AC3E}">
        <p14:creationId xmlns:p14="http://schemas.microsoft.com/office/powerpoint/2010/main" val="280840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dirty="0"/>
              <a:t>Produce truth tables for logic circuits including half adders and full adders </a:t>
            </a:r>
          </a:p>
          <a:p>
            <a:pPr marL="514350" indent="-514350">
              <a:buFont typeface="+mj-lt"/>
              <a:buAutoNum type="arabicPeriod"/>
            </a:pPr>
            <a:r>
              <a:rPr lang="en-US" dirty="0"/>
              <a:t>Show understanding of a flip-flop (SR, JK) </a:t>
            </a:r>
          </a:p>
          <a:p>
            <a:pPr marL="514350" indent="-514350">
              <a:buFont typeface="+mj-lt"/>
              <a:buAutoNum type="arabicPeriod"/>
            </a:pPr>
            <a:r>
              <a:rPr lang="en-US" dirty="0"/>
              <a:t>Show understanding of Boolean algebra </a:t>
            </a:r>
          </a:p>
          <a:p>
            <a:pPr marL="514350" indent="-514350">
              <a:buFont typeface="+mj-lt"/>
              <a:buAutoNum type="arabicPeriod"/>
            </a:pPr>
            <a:r>
              <a:rPr lang="en-US" dirty="0"/>
              <a:t>Show understanding of Karnaugh maps (K-map) </a:t>
            </a:r>
          </a:p>
          <a:p>
            <a:pPr marL="514350" indent="-514350">
              <a:buFont typeface="+mj-lt"/>
              <a:buAutoNum type="arabicPeriod"/>
            </a:pPr>
            <a:r>
              <a:rPr lang="en-US" dirty="0"/>
              <a:t>May include logic gates with more than two inputs. </a:t>
            </a:r>
          </a:p>
          <a:p>
            <a:pPr marL="514350" indent="-514350">
              <a:buFont typeface="+mj-lt"/>
              <a:buAutoNum type="arabicPeriod"/>
            </a:pPr>
            <a:r>
              <a:rPr lang="en-US" dirty="0"/>
              <a:t>Draw a logic circuit and derive a truth table for a flip-flop </a:t>
            </a:r>
          </a:p>
          <a:p>
            <a:pPr marL="514350" indent="-514350">
              <a:buFont typeface="+mj-lt"/>
              <a:buAutoNum type="arabicPeriod"/>
            </a:pPr>
            <a:r>
              <a:rPr lang="en-US" dirty="0"/>
              <a:t>Understand of the role of flip-flops as data storage elements </a:t>
            </a:r>
          </a:p>
          <a:p>
            <a:pPr marL="514350" indent="-514350">
              <a:buFont typeface="+mj-lt"/>
              <a:buAutoNum type="arabicPeriod"/>
            </a:pPr>
            <a:r>
              <a:rPr lang="en-US" dirty="0"/>
              <a:t>Understand De Morgan’s laws.</a:t>
            </a:r>
          </a:p>
          <a:p>
            <a:pPr marL="514350" indent="-514350">
              <a:buFont typeface="+mj-lt"/>
              <a:buAutoNum type="arabicPeriod"/>
            </a:pPr>
            <a:r>
              <a:rPr lang="en-US" dirty="0"/>
              <a:t>Perform Boolean algebra using De Morgan’s laws. </a:t>
            </a:r>
          </a:p>
          <a:p>
            <a:pPr marL="514350" indent="-514350">
              <a:buFont typeface="+mj-lt"/>
              <a:buAutoNum type="arabicPeriod"/>
            </a:pPr>
            <a:r>
              <a:rPr lang="en-US" dirty="0"/>
              <a:t>Simplify a logic circuit/expression using Boolean algebra </a:t>
            </a:r>
          </a:p>
          <a:p>
            <a:pPr marL="514350" indent="-514350">
              <a:buFont typeface="+mj-lt"/>
              <a:buAutoNum type="arabicPeriod"/>
            </a:pPr>
            <a:r>
              <a:rPr lang="en-US" dirty="0"/>
              <a:t>Understand of the benefits of using Karnaugh maps Solve logic problems using Karnaugh maps </a:t>
            </a:r>
          </a:p>
          <a:p>
            <a:endParaRPr lang="en-GB" dirty="0"/>
          </a:p>
        </p:txBody>
      </p:sp>
      <p:sp>
        <p:nvSpPr>
          <p:cNvPr id="4" name="Slide Number Placeholder 3"/>
          <p:cNvSpPr>
            <a:spLocks noGrp="1"/>
          </p:cNvSpPr>
          <p:nvPr>
            <p:ph type="sldNum" sz="quarter" idx="5"/>
          </p:nvPr>
        </p:nvSpPr>
        <p:spPr/>
        <p:txBody>
          <a:bodyPr/>
          <a:lstStyle/>
          <a:p>
            <a:fld id="{013F65EE-1B72-4D4B-A039-D8CCF599233F}" type="slidenum">
              <a:rPr lang="en-GB" smtClean="0"/>
              <a:t>1</a:t>
            </a:fld>
            <a:endParaRPr lang="en-GB"/>
          </a:p>
        </p:txBody>
      </p:sp>
    </p:spTree>
    <p:extLst>
      <p:ext uri="{BB962C8B-B14F-4D97-AF65-F5344CB8AC3E}">
        <p14:creationId xmlns:p14="http://schemas.microsoft.com/office/powerpoint/2010/main" val="216760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dirty="0"/>
              <a:t>Produce truth tables for logic circuits including half adders and full adders </a:t>
            </a:r>
          </a:p>
          <a:p>
            <a:pPr marL="514350" indent="-514350">
              <a:buFont typeface="+mj-lt"/>
              <a:buAutoNum type="arabicPeriod"/>
            </a:pPr>
            <a:r>
              <a:rPr lang="en-US" dirty="0"/>
              <a:t>Show understanding of a flip-flop (SR, JK) </a:t>
            </a:r>
          </a:p>
          <a:p>
            <a:pPr marL="514350" indent="-514350">
              <a:buFont typeface="+mj-lt"/>
              <a:buAutoNum type="arabicPeriod"/>
            </a:pPr>
            <a:r>
              <a:rPr lang="en-US" dirty="0"/>
              <a:t>Show understanding of Boolean algebra </a:t>
            </a:r>
          </a:p>
          <a:p>
            <a:pPr marL="514350" indent="-514350">
              <a:buFont typeface="+mj-lt"/>
              <a:buAutoNum type="arabicPeriod"/>
            </a:pPr>
            <a:r>
              <a:rPr lang="en-US" dirty="0"/>
              <a:t>Show understanding of Karnaugh maps (K-map) </a:t>
            </a:r>
          </a:p>
          <a:p>
            <a:pPr marL="514350" indent="-514350">
              <a:buFont typeface="+mj-lt"/>
              <a:buAutoNum type="arabicPeriod"/>
            </a:pPr>
            <a:r>
              <a:rPr lang="en-US" dirty="0"/>
              <a:t>May include logic gates with more than two inputs. </a:t>
            </a:r>
          </a:p>
          <a:p>
            <a:pPr marL="514350" indent="-514350">
              <a:buFont typeface="+mj-lt"/>
              <a:buAutoNum type="arabicPeriod"/>
            </a:pPr>
            <a:r>
              <a:rPr lang="en-US" dirty="0"/>
              <a:t>Draw a logic circuit and derive a truth table for a flip-flop </a:t>
            </a:r>
          </a:p>
          <a:p>
            <a:pPr marL="514350" indent="-514350">
              <a:buFont typeface="+mj-lt"/>
              <a:buAutoNum type="arabicPeriod"/>
            </a:pPr>
            <a:r>
              <a:rPr lang="en-US" dirty="0"/>
              <a:t>Understand of the role of flip-flops as data storage elements </a:t>
            </a:r>
          </a:p>
          <a:p>
            <a:pPr marL="514350" indent="-514350">
              <a:buFont typeface="+mj-lt"/>
              <a:buAutoNum type="arabicPeriod"/>
            </a:pPr>
            <a:r>
              <a:rPr lang="en-US" dirty="0"/>
              <a:t>Understand De Morgan’s laws.</a:t>
            </a:r>
          </a:p>
          <a:p>
            <a:pPr marL="514350" indent="-514350">
              <a:buFont typeface="+mj-lt"/>
              <a:buAutoNum type="arabicPeriod"/>
            </a:pPr>
            <a:r>
              <a:rPr lang="en-US" dirty="0"/>
              <a:t>Perform Boolean algebra using De Morgan’s laws. </a:t>
            </a:r>
          </a:p>
          <a:p>
            <a:pPr marL="514350" indent="-514350">
              <a:buFont typeface="+mj-lt"/>
              <a:buAutoNum type="arabicPeriod"/>
            </a:pPr>
            <a:r>
              <a:rPr lang="en-US" dirty="0"/>
              <a:t>Simplify a logic circuit/expression using Boolean algebra </a:t>
            </a:r>
          </a:p>
          <a:p>
            <a:pPr marL="514350" indent="-514350">
              <a:buFont typeface="+mj-lt"/>
              <a:buAutoNum type="arabicPeriod"/>
            </a:pPr>
            <a:r>
              <a:rPr lang="en-US" dirty="0"/>
              <a:t>Understand of the benefits of using Karnaugh maps Solve logic problems using Karnaugh maps </a:t>
            </a:r>
          </a:p>
          <a:p>
            <a:endParaRPr lang="en-GB" dirty="0"/>
          </a:p>
        </p:txBody>
      </p:sp>
      <p:sp>
        <p:nvSpPr>
          <p:cNvPr id="4" name="Slide Number Placeholder 3"/>
          <p:cNvSpPr>
            <a:spLocks noGrp="1"/>
          </p:cNvSpPr>
          <p:nvPr>
            <p:ph type="sldNum" sz="quarter" idx="5"/>
          </p:nvPr>
        </p:nvSpPr>
        <p:spPr/>
        <p:txBody>
          <a:bodyPr/>
          <a:lstStyle/>
          <a:p>
            <a:fld id="{013F65EE-1B72-4D4B-A039-D8CCF599233F}" type="slidenum">
              <a:rPr lang="en-GB" smtClean="0"/>
              <a:t>2</a:t>
            </a:fld>
            <a:endParaRPr lang="en-GB"/>
          </a:p>
        </p:txBody>
      </p:sp>
    </p:spTree>
    <p:extLst>
      <p:ext uri="{BB962C8B-B14F-4D97-AF65-F5344CB8AC3E}">
        <p14:creationId xmlns:p14="http://schemas.microsoft.com/office/powerpoint/2010/main" val="2695763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DDC8-A4F2-C944-BC60-D4C87CFEFA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9A1EB78-7E06-4A40-9434-E79DAC514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51302E6-FE69-6940-91C3-FF11A927ADFE}"/>
              </a:ext>
            </a:extLst>
          </p:cNvPr>
          <p:cNvSpPr>
            <a:spLocks noGrp="1"/>
          </p:cNvSpPr>
          <p:nvPr>
            <p:ph type="dt" sz="half" idx="10"/>
          </p:nvPr>
        </p:nvSpPr>
        <p:spPr/>
        <p:txBody>
          <a:bodyPr/>
          <a:lstStyle/>
          <a:p>
            <a:fld id="{0D1248C6-E00D-5A4A-B036-5561F78371B1}" type="datetimeFigureOut">
              <a:rPr lang="en-GB" smtClean="0"/>
              <a:t>23/07/2020</a:t>
            </a:fld>
            <a:endParaRPr lang="en-GB"/>
          </a:p>
        </p:txBody>
      </p:sp>
      <p:sp>
        <p:nvSpPr>
          <p:cNvPr id="5" name="Footer Placeholder 4">
            <a:extLst>
              <a:ext uri="{FF2B5EF4-FFF2-40B4-BE49-F238E27FC236}">
                <a16:creationId xmlns:a16="http://schemas.microsoft.com/office/drawing/2014/main" id="{172E27DF-999C-464F-8C2F-6B6479527A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93983A-6E0B-0648-9C2B-4B20550ECD90}"/>
              </a:ext>
            </a:extLst>
          </p:cNvPr>
          <p:cNvSpPr>
            <a:spLocks noGrp="1"/>
          </p:cNvSpPr>
          <p:nvPr>
            <p:ph type="sldNum" sz="quarter" idx="12"/>
          </p:nvPr>
        </p:nvSpPr>
        <p:spPr/>
        <p:txBody>
          <a:bodyPr/>
          <a:lstStyle/>
          <a:p>
            <a:fld id="{90D9BCA8-0E1F-344A-8628-B20D329C18BC}" type="slidenum">
              <a:rPr lang="en-GB" smtClean="0"/>
              <a:t>‹#›</a:t>
            </a:fld>
            <a:endParaRPr lang="en-GB"/>
          </a:p>
        </p:txBody>
      </p:sp>
    </p:spTree>
    <p:extLst>
      <p:ext uri="{BB962C8B-B14F-4D97-AF65-F5344CB8AC3E}">
        <p14:creationId xmlns:p14="http://schemas.microsoft.com/office/powerpoint/2010/main" val="3580916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00984-5A9D-D846-B067-253660B5AD1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5ABFE7D-6751-D441-893B-CE25C958CF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4FB220-3EE4-1747-AE2A-AFC3DDA7DD89}"/>
              </a:ext>
            </a:extLst>
          </p:cNvPr>
          <p:cNvSpPr>
            <a:spLocks noGrp="1"/>
          </p:cNvSpPr>
          <p:nvPr>
            <p:ph type="dt" sz="half" idx="10"/>
          </p:nvPr>
        </p:nvSpPr>
        <p:spPr/>
        <p:txBody>
          <a:bodyPr/>
          <a:lstStyle/>
          <a:p>
            <a:fld id="{0D1248C6-E00D-5A4A-B036-5561F78371B1}" type="datetimeFigureOut">
              <a:rPr lang="en-GB" smtClean="0"/>
              <a:t>23/07/2020</a:t>
            </a:fld>
            <a:endParaRPr lang="en-GB"/>
          </a:p>
        </p:txBody>
      </p:sp>
      <p:sp>
        <p:nvSpPr>
          <p:cNvPr id="5" name="Footer Placeholder 4">
            <a:extLst>
              <a:ext uri="{FF2B5EF4-FFF2-40B4-BE49-F238E27FC236}">
                <a16:creationId xmlns:a16="http://schemas.microsoft.com/office/drawing/2014/main" id="{F7F4CE04-725D-AA48-87EE-DC4193E28F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A7E8F4-AC91-1948-8211-DF81D6CE1870}"/>
              </a:ext>
            </a:extLst>
          </p:cNvPr>
          <p:cNvSpPr>
            <a:spLocks noGrp="1"/>
          </p:cNvSpPr>
          <p:nvPr>
            <p:ph type="sldNum" sz="quarter" idx="12"/>
          </p:nvPr>
        </p:nvSpPr>
        <p:spPr/>
        <p:txBody>
          <a:bodyPr/>
          <a:lstStyle/>
          <a:p>
            <a:fld id="{90D9BCA8-0E1F-344A-8628-B20D329C18BC}" type="slidenum">
              <a:rPr lang="en-GB" smtClean="0"/>
              <a:t>‹#›</a:t>
            </a:fld>
            <a:endParaRPr lang="en-GB"/>
          </a:p>
        </p:txBody>
      </p:sp>
    </p:spTree>
    <p:extLst>
      <p:ext uri="{BB962C8B-B14F-4D97-AF65-F5344CB8AC3E}">
        <p14:creationId xmlns:p14="http://schemas.microsoft.com/office/powerpoint/2010/main" val="228811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1CE9F5-AEA0-4949-AE83-18260D706B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0573F0-70A6-F64B-B877-6ABA2C28CD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B17B52-A6A2-BE4C-98A0-612071F5A6DE}"/>
              </a:ext>
            </a:extLst>
          </p:cNvPr>
          <p:cNvSpPr>
            <a:spLocks noGrp="1"/>
          </p:cNvSpPr>
          <p:nvPr>
            <p:ph type="dt" sz="half" idx="10"/>
          </p:nvPr>
        </p:nvSpPr>
        <p:spPr/>
        <p:txBody>
          <a:bodyPr/>
          <a:lstStyle/>
          <a:p>
            <a:fld id="{0D1248C6-E00D-5A4A-B036-5561F78371B1}" type="datetimeFigureOut">
              <a:rPr lang="en-GB" smtClean="0"/>
              <a:t>23/07/2020</a:t>
            </a:fld>
            <a:endParaRPr lang="en-GB"/>
          </a:p>
        </p:txBody>
      </p:sp>
      <p:sp>
        <p:nvSpPr>
          <p:cNvPr id="5" name="Footer Placeholder 4">
            <a:extLst>
              <a:ext uri="{FF2B5EF4-FFF2-40B4-BE49-F238E27FC236}">
                <a16:creationId xmlns:a16="http://schemas.microsoft.com/office/drawing/2014/main" id="{7114942E-B369-3C48-84AE-7A4F0CF578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CB95840-FD90-D046-9530-8856AA14989B}"/>
              </a:ext>
            </a:extLst>
          </p:cNvPr>
          <p:cNvSpPr>
            <a:spLocks noGrp="1"/>
          </p:cNvSpPr>
          <p:nvPr>
            <p:ph type="sldNum" sz="quarter" idx="12"/>
          </p:nvPr>
        </p:nvSpPr>
        <p:spPr/>
        <p:txBody>
          <a:bodyPr/>
          <a:lstStyle/>
          <a:p>
            <a:fld id="{90D9BCA8-0E1F-344A-8628-B20D329C18BC}" type="slidenum">
              <a:rPr lang="en-GB" smtClean="0"/>
              <a:t>‹#›</a:t>
            </a:fld>
            <a:endParaRPr lang="en-GB"/>
          </a:p>
        </p:txBody>
      </p:sp>
    </p:spTree>
    <p:extLst>
      <p:ext uri="{BB962C8B-B14F-4D97-AF65-F5344CB8AC3E}">
        <p14:creationId xmlns:p14="http://schemas.microsoft.com/office/powerpoint/2010/main" val="3839664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BFD38-96A1-C346-B2B4-EDDFDE19A54A}"/>
              </a:ext>
            </a:extLst>
          </p:cNvPr>
          <p:cNvSpPr/>
          <p:nvPr userDrawn="1"/>
        </p:nvSpPr>
        <p:spPr>
          <a:xfrm>
            <a:off x="0" y="0"/>
            <a:ext cx="12192000" cy="685799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99FAC70-BF0C-654F-8261-77F8FD5A5B53}"/>
              </a:ext>
            </a:extLst>
          </p:cNvPr>
          <p:cNvSpPr>
            <a:spLocks noGrp="1"/>
          </p:cNvSpPr>
          <p:nvPr>
            <p:ph type="title"/>
          </p:nvPr>
        </p:nvSpPr>
        <p:spPr>
          <a:xfrm>
            <a:off x="0" y="1"/>
            <a:ext cx="12192000" cy="495300"/>
          </a:xfrm>
        </p:spPr>
        <p:txBody>
          <a:bodyPr/>
          <a:lstStyle>
            <a:lvl1pPr marL="0" indent="0">
              <a:buFont typeface="Arial" panose="020B0604020202020204" pitchFamily="34" charset="0"/>
              <a:buNone/>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25EB6FC-57DA-A34E-A1E2-DF62EB9CFB07}"/>
              </a:ext>
            </a:extLst>
          </p:cNvPr>
          <p:cNvSpPr>
            <a:spLocks noGrp="1"/>
          </p:cNvSpPr>
          <p:nvPr>
            <p:ph idx="1"/>
          </p:nvPr>
        </p:nvSpPr>
        <p:spPr>
          <a:xfrm>
            <a:off x="0" y="495301"/>
            <a:ext cx="12192000" cy="6362698"/>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8472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AC35-8F1E-514A-A862-4DCDC20247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D300042-8040-1948-845E-CD21D4EE07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AA97DC-C006-054A-8BF6-3F24FA11B560}"/>
              </a:ext>
            </a:extLst>
          </p:cNvPr>
          <p:cNvSpPr>
            <a:spLocks noGrp="1"/>
          </p:cNvSpPr>
          <p:nvPr>
            <p:ph type="dt" sz="half" idx="10"/>
          </p:nvPr>
        </p:nvSpPr>
        <p:spPr/>
        <p:txBody>
          <a:bodyPr/>
          <a:lstStyle/>
          <a:p>
            <a:fld id="{0D1248C6-E00D-5A4A-B036-5561F78371B1}" type="datetimeFigureOut">
              <a:rPr lang="en-GB" smtClean="0"/>
              <a:t>23/07/2020</a:t>
            </a:fld>
            <a:endParaRPr lang="en-GB"/>
          </a:p>
        </p:txBody>
      </p:sp>
      <p:sp>
        <p:nvSpPr>
          <p:cNvPr id="5" name="Footer Placeholder 4">
            <a:extLst>
              <a:ext uri="{FF2B5EF4-FFF2-40B4-BE49-F238E27FC236}">
                <a16:creationId xmlns:a16="http://schemas.microsoft.com/office/drawing/2014/main" id="{0AD3502F-3267-004D-BB34-DD025B3E47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1C1D3A-BD41-DD42-8AE2-CDE2EAC212A4}"/>
              </a:ext>
            </a:extLst>
          </p:cNvPr>
          <p:cNvSpPr>
            <a:spLocks noGrp="1"/>
          </p:cNvSpPr>
          <p:nvPr>
            <p:ph type="sldNum" sz="quarter" idx="12"/>
          </p:nvPr>
        </p:nvSpPr>
        <p:spPr/>
        <p:txBody>
          <a:bodyPr/>
          <a:lstStyle/>
          <a:p>
            <a:fld id="{90D9BCA8-0E1F-344A-8628-B20D329C18BC}" type="slidenum">
              <a:rPr lang="en-GB" smtClean="0"/>
              <a:t>‹#›</a:t>
            </a:fld>
            <a:endParaRPr lang="en-GB"/>
          </a:p>
        </p:txBody>
      </p:sp>
    </p:spTree>
    <p:extLst>
      <p:ext uri="{BB962C8B-B14F-4D97-AF65-F5344CB8AC3E}">
        <p14:creationId xmlns:p14="http://schemas.microsoft.com/office/powerpoint/2010/main" val="2215882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8637-6C3B-5D40-9966-FA7B1C14DB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F72F3F-1B84-CF4F-A1AD-31C0822A23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70FA952-5F47-594C-9149-3A3D47C5FE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D087E77-9CA8-5741-95A2-4AD4AB320E2C}"/>
              </a:ext>
            </a:extLst>
          </p:cNvPr>
          <p:cNvSpPr>
            <a:spLocks noGrp="1"/>
          </p:cNvSpPr>
          <p:nvPr>
            <p:ph type="dt" sz="half" idx="10"/>
          </p:nvPr>
        </p:nvSpPr>
        <p:spPr/>
        <p:txBody>
          <a:bodyPr/>
          <a:lstStyle/>
          <a:p>
            <a:fld id="{0D1248C6-E00D-5A4A-B036-5561F78371B1}" type="datetimeFigureOut">
              <a:rPr lang="en-GB" smtClean="0"/>
              <a:t>23/07/2020</a:t>
            </a:fld>
            <a:endParaRPr lang="en-GB"/>
          </a:p>
        </p:txBody>
      </p:sp>
      <p:sp>
        <p:nvSpPr>
          <p:cNvPr id="6" name="Footer Placeholder 5">
            <a:extLst>
              <a:ext uri="{FF2B5EF4-FFF2-40B4-BE49-F238E27FC236}">
                <a16:creationId xmlns:a16="http://schemas.microsoft.com/office/drawing/2014/main" id="{D60F37E2-A216-A64A-8B32-224AAB857B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31D105-F671-C241-873E-0A0C6D81BB91}"/>
              </a:ext>
            </a:extLst>
          </p:cNvPr>
          <p:cNvSpPr>
            <a:spLocks noGrp="1"/>
          </p:cNvSpPr>
          <p:nvPr>
            <p:ph type="sldNum" sz="quarter" idx="12"/>
          </p:nvPr>
        </p:nvSpPr>
        <p:spPr/>
        <p:txBody>
          <a:bodyPr/>
          <a:lstStyle/>
          <a:p>
            <a:fld id="{90D9BCA8-0E1F-344A-8628-B20D329C18BC}" type="slidenum">
              <a:rPr lang="en-GB" smtClean="0"/>
              <a:t>‹#›</a:t>
            </a:fld>
            <a:endParaRPr lang="en-GB"/>
          </a:p>
        </p:txBody>
      </p:sp>
    </p:spTree>
    <p:extLst>
      <p:ext uri="{BB962C8B-B14F-4D97-AF65-F5344CB8AC3E}">
        <p14:creationId xmlns:p14="http://schemas.microsoft.com/office/powerpoint/2010/main" val="2162596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E3A9-5E63-E94D-82F7-155B5099A18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42384C6-E1D9-F04D-82B6-0DFE6B9F67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3E59B6-4E04-EF49-9897-767CD39A16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EF3D23C-3464-B441-AD55-E23AF8AF0E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026F67-B5DB-4647-BA77-ED750C7A79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F2C33DC-06AE-B648-9CF7-594234FFDDCA}"/>
              </a:ext>
            </a:extLst>
          </p:cNvPr>
          <p:cNvSpPr>
            <a:spLocks noGrp="1"/>
          </p:cNvSpPr>
          <p:nvPr>
            <p:ph type="dt" sz="half" idx="10"/>
          </p:nvPr>
        </p:nvSpPr>
        <p:spPr/>
        <p:txBody>
          <a:bodyPr/>
          <a:lstStyle/>
          <a:p>
            <a:fld id="{0D1248C6-E00D-5A4A-B036-5561F78371B1}" type="datetimeFigureOut">
              <a:rPr lang="en-GB" smtClean="0"/>
              <a:t>23/07/2020</a:t>
            </a:fld>
            <a:endParaRPr lang="en-GB"/>
          </a:p>
        </p:txBody>
      </p:sp>
      <p:sp>
        <p:nvSpPr>
          <p:cNvPr id="8" name="Footer Placeholder 7">
            <a:extLst>
              <a:ext uri="{FF2B5EF4-FFF2-40B4-BE49-F238E27FC236}">
                <a16:creationId xmlns:a16="http://schemas.microsoft.com/office/drawing/2014/main" id="{CD38FE0B-0867-D74F-BBF4-4187270F06C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7C99A0F-7BF1-2C49-A6EA-71371C6747F4}"/>
              </a:ext>
            </a:extLst>
          </p:cNvPr>
          <p:cNvSpPr>
            <a:spLocks noGrp="1"/>
          </p:cNvSpPr>
          <p:nvPr>
            <p:ph type="sldNum" sz="quarter" idx="12"/>
          </p:nvPr>
        </p:nvSpPr>
        <p:spPr/>
        <p:txBody>
          <a:bodyPr/>
          <a:lstStyle/>
          <a:p>
            <a:fld id="{90D9BCA8-0E1F-344A-8628-B20D329C18BC}" type="slidenum">
              <a:rPr lang="en-GB" smtClean="0"/>
              <a:t>‹#›</a:t>
            </a:fld>
            <a:endParaRPr lang="en-GB"/>
          </a:p>
        </p:txBody>
      </p:sp>
    </p:spTree>
    <p:extLst>
      <p:ext uri="{BB962C8B-B14F-4D97-AF65-F5344CB8AC3E}">
        <p14:creationId xmlns:p14="http://schemas.microsoft.com/office/powerpoint/2010/main" val="3332617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4BAE-15F3-E342-A250-EA3702B750D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F4FD56C-2C9D-B445-A1C9-B6E63E3C8349}"/>
              </a:ext>
            </a:extLst>
          </p:cNvPr>
          <p:cNvSpPr>
            <a:spLocks noGrp="1"/>
          </p:cNvSpPr>
          <p:nvPr>
            <p:ph type="dt" sz="half" idx="10"/>
          </p:nvPr>
        </p:nvSpPr>
        <p:spPr/>
        <p:txBody>
          <a:bodyPr/>
          <a:lstStyle/>
          <a:p>
            <a:fld id="{0D1248C6-E00D-5A4A-B036-5561F78371B1}" type="datetimeFigureOut">
              <a:rPr lang="en-GB" smtClean="0"/>
              <a:t>23/07/2020</a:t>
            </a:fld>
            <a:endParaRPr lang="en-GB"/>
          </a:p>
        </p:txBody>
      </p:sp>
      <p:sp>
        <p:nvSpPr>
          <p:cNvPr id="4" name="Footer Placeholder 3">
            <a:extLst>
              <a:ext uri="{FF2B5EF4-FFF2-40B4-BE49-F238E27FC236}">
                <a16:creationId xmlns:a16="http://schemas.microsoft.com/office/drawing/2014/main" id="{76B08EDB-08E7-8D43-BFB7-0E214EE867E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D443D64-54A0-6A46-817E-05DAAE794720}"/>
              </a:ext>
            </a:extLst>
          </p:cNvPr>
          <p:cNvSpPr>
            <a:spLocks noGrp="1"/>
          </p:cNvSpPr>
          <p:nvPr>
            <p:ph type="sldNum" sz="quarter" idx="12"/>
          </p:nvPr>
        </p:nvSpPr>
        <p:spPr/>
        <p:txBody>
          <a:bodyPr/>
          <a:lstStyle/>
          <a:p>
            <a:fld id="{90D9BCA8-0E1F-344A-8628-B20D329C18BC}" type="slidenum">
              <a:rPr lang="en-GB" smtClean="0"/>
              <a:t>‹#›</a:t>
            </a:fld>
            <a:endParaRPr lang="en-GB"/>
          </a:p>
        </p:txBody>
      </p:sp>
    </p:spTree>
    <p:extLst>
      <p:ext uri="{BB962C8B-B14F-4D97-AF65-F5344CB8AC3E}">
        <p14:creationId xmlns:p14="http://schemas.microsoft.com/office/powerpoint/2010/main" val="3463466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8B0E66-EF85-254F-9D39-F6950EF06184}"/>
              </a:ext>
            </a:extLst>
          </p:cNvPr>
          <p:cNvSpPr>
            <a:spLocks noGrp="1"/>
          </p:cNvSpPr>
          <p:nvPr>
            <p:ph type="dt" sz="half" idx="10"/>
          </p:nvPr>
        </p:nvSpPr>
        <p:spPr/>
        <p:txBody>
          <a:bodyPr/>
          <a:lstStyle/>
          <a:p>
            <a:fld id="{0D1248C6-E00D-5A4A-B036-5561F78371B1}" type="datetimeFigureOut">
              <a:rPr lang="en-GB" smtClean="0"/>
              <a:t>23/07/2020</a:t>
            </a:fld>
            <a:endParaRPr lang="en-GB"/>
          </a:p>
        </p:txBody>
      </p:sp>
      <p:sp>
        <p:nvSpPr>
          <p:cNvPr id="3" name="Footer Placeholder 2">
            <a:extLst>
              <a:ext uri="{FF2B5EF4-FFF2-40B4-BE49-F238E27FC236}">
                <a16:creationId xmlns:a16="http://schemas.microsoft.com/office/drawing/2014/main" id="{E9F37515-30AA-7044-8FFE-EBD50734BD7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007C621-BFBB-114D-9CA3-A6690BC4C66F}"/>
              </a:ext>
            </a:extLst>
          </p:cNvPr>
          <p:cNvSpPr>
            <a:spLocks noGrp="1"/>
          </p:cNvSpPr>
          <p:nvPr>
            <p:ph type="sldNum" sz="quarter" idx="12"/>
          </p:nvPr>
        </p:nvSpPr>
        <p:spPr/>
        <p:txBody>
          <a:bodyPr/>
          <a:lstStyle/>
          <a:p>
            <a:fld id="{90D9BCA8-0E1F-344A-8628-B20D329C18BC}" type="slidenum">
              <a:rPr lang="en-GB" smtClean="0"/>
              <a:t>‹#›</a:t>
            </a:fld>
            <a:endParaRPr lang="en-GB"/>
          </a:p>
        </p:txBody>
      </p:sp>
    </p:spTree>
    <p:extLst>
      <p:ext uri="{BB962C8B-B14F-4D97-AF65-F5344CB8AC3E}">
        <p14:creationId xmlns:p14="http://schemas.microsoft.com/office/powerpoint/2010/main" val="1167267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4A93-3DBE-4042-9758-AF3E49B4BC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3FB6E28-E839-D54C-B518-3A21E85008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AC05205-5ADA-CA49-A1FA-6D9B540E0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E0ADB2-4EDD-4244-B31D-23944447529F}"/>
              </a:ext>
            </a:extLst>
          </p:cNvPr>
          <p:cNvSpPr>
            <a:spLocks noGrp="1"/>
          </p:cNvSpPr>
          <p:nvPr>
            <p:ph type="dt" sz="half" idx="10"/>
          </p:nvPr>
        </p:nvSpPr>
        <p:spPr/>
        <p:txBody>
          <a:bodyPr/>
          <a:lstStyle/>
          <a:p>
            <a:fld id="{0D1248C6-E00D-5A4A-B036-5561F78371B1}" type="datetimeFigureOut">
              <a:rPr lang="en-GB" smtClean="0"/>
              <a:t>23/07/2020</a:t>
            </a:fld>
            <a:endParaRPr lang="en-GB"/>
          </a:p>
        </p:txBody>
      </p:sp>
      <p:sp>
        <p:nvSpPr>
          <p:cNvPr id="6" name="Footer Placeholder 5">
            <a:extLst>
              <a:ext uri="{FF2B5EF4-FFF2-40B4-BE49-F238E27FC236}">
                <a16:creationId xmlns:a16="http://schemas.microsoft.com/office/drawing/2014/main" id="{3DB1D565-E8AC-5F42-B970-D846050294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375986-2E37-0F4B-848F-BF554A7CE1AE}"/>
              </a:ext>
            </a:extLst>
          </p:cNvPr>
          <p:cNvSpPr>
            <a:spLocks noGrp="1"/>
          </p:cNvSpPr>
          <p:nvPr>
            <p:ph type="sldNum" sz="quarter" idx="12"/>
          </p:nvPr>
        </p:nvSpPr>
        <p:spPr/>
        <p:txBody>
          <a:bodyPr/>
          <a:lstStyle/>
          <a:p>
            <a:fld id="{90D9BCA8-0E1F-344A-8628-B20D329C18BC}" type="slidenum">
              <a:rPr lang="en-GB" smtClean="0"/>
              <a:t>‹#›</a:t>
            </a:fld>
            <a:endParaRPr lang="en-GB"/>
          </a:p>
        </p:txBody>
      </p:sp>
    </p:spTree>
    <p:extLst>
      <p:ext uri="{BB962C8B-B14F-4D97-AF65-F5344CB8AC3E}">
        <p14:creationId xmlns:p14="http://schemas.microsoft.com/office/powerpoint/2010/main" val="3739731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D906-7D48-D344-A627-D92E50556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E03D40-3864-344D-9334-65A7510A5F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228AA09-8921-0C49-8EAC-AC410E12AC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2BB8B9-21E3-0140-86D4-12DC69B69C5F}"/>
              </a:ext>
            </a:extLst>
          </p:cNvPr>
          <p:cNvSpPr>
            <a:spLocks noGrp="1"/>
          </p:cNvSpPr>
          <p:nvPr>
            <p:ph type="dt" sz="half" idx="10"/>
          </p:nvPr>
        </p:nvSpPr>
        <p:spPr/>
        <p:txBody>
          <a:bodyPr/>
          <a:lstStyle/>
          <a:p>
            <a:fld id="{0D1248C6-E00D-5A4A-B036-5561F78371B1}" type="datetimeFigureOut">
              <a:rPr lang="en-GB" smtClean="0"/>
              <a:t>23/07/2020</a:t>
            </a:fld>
            <a:endParaRPr lang="en-GB"/>
          </a:p>
        </p:txBody>
      </p:sp>
      <p:sp>
        <p:nvSpPr>
          <p:cNvPr id="6" name="Footer Placeholder 5">
            <a:extLst>
              <a:ext uri="{FF2B5EF4-FFF2-40B4-BE49-F238E27FC236}">
                <a16:creationId xmlns:a16="http://schemas.microsoft.com/office/drawing/2014/main" id="{1B735C87-E15B-FA48-BC54-5BF660C465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DC6B52-6D6F-2343-941F-3008FB3CFC06}"/>
              </a:ext>
            </a:extLst>
          </p:cNvPr>
          <p:cNvSpPr>
            <a:spLocks noGrp="1"/>
          </p:cNvSpPr>
          <p:nvPr>
            <p:ph type="sldNum" sz="quarter" idx="12"/>
          </p:nvPr>
        </p:nvSpPr>
        <p:spPr/>
        <p:txBody>
          <a:bodyPr/>
          <a:lstStyle/>
          <a:p>
            <a:fld id="{90D9BCA8-0E1F-344A-8628-B20D329C18BC}" type="slidenum">
              <a:rPr lang="en-GB" smtClean="0"/>
              <a:t>‹#›</a:t>
            </a:fld>
            <a:endParaRPr lang="en-GB"/>
          </a:p>
        </p:txBody>
      </p:sp>
    </p:spTree>
    <p:extLst>
      <p:ext uri="{BB962C8B-B14F-4D97-AF65-F5344CB8AC3E}">
        <p14:creationId xmlns:p14="http://schemas.microsoft.com/office/powerpoint/2010/main" val="4121813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E40584-6CA8-E349-A3DE-541B2DABE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10E1D9-859C-754D-9A89-9315C72E3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7246A5-0DA9-D048-A1CB-08B70B6BE3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248C6-E00D-5A4A-B036-5561F78371B1}" type="datetimeFigureOut">
              <a:rPr lang="en-GB" smtClean="0"/>
              <a:t>23/07/2020</a:t>
            </a:fld>
            <a:endParaRPr lang="en-GB"/>
          </a:p>
        </p:txBody>
      </p:sp>
      <p:sp>
        <p:nvSpPr>
          <p:cNvPr id="5" name="Footer Placeholder 4">
            <a:extLst>
              <a:ext uri="{FF2B5EF4-FFF2-40B4-BE49-F238E27FC236}">
                <a16:creationId xmlns:a16="http://schemas.microsoft.com/office/drawing/2014/main" id="{F0EE7C47-7F2B-FF44-B907-27EA6D37C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37D1B9B-6899-8544-9762-6EEA4C6D39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9BCA8-0E1F-344A-8628-B20D329C18BC}" type="slidenum">
              <a:rPr lang="en-GB" smtClean="0"/>
              <a:t>‹#›</a:t>
            </a:fld>
            <a:endParaRPr lang="en-GB"/>
          </a:p>
        </p:txBody>
      </p:sp>
    </p:spTree>
    <p:extLst>
      <p:ext uri="{BB962C8B-B14F-4D97-AF65-F5344CB8AC3E}">
        <p14:creationId xmlns:p14="http://schemas.microsoft.com/office/powerpoint/2010/main" val="3700521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250F-059F-8F43-B506-C673653EADC8}"/>
              </a:ext>
            </a:extLst>
          </p:cNvPr>
          <p:cNvSpPr>
            <a:spLocks noGrp="1"/>
          </p:cNvSpPr>
          <p:nvPr>
            <p:ph type="title"/>
          </p:nvPr>
        </p:nvSpPr>
        <p:spPr/>
        <p:txBody>
          <a:bodyPr>
            <a:normAutofit fontScale="90000"/>
          </a:bodyPr>
          <a:lstStyle/>
          <a:p>
            <a:r>
              <a:rPr lang="en-US" b="1" dirty="0"/>
              <a:t>15.2 Boolean Algebra and Logic Circuits </a:t>
            </a:r>
            <a:endParaRPr lang="en-GB" dirty="0"/>
          </a:p>
        </p:txBody>
      </p:sp>
      <p:sp>
        <p:nvSpPr>
          <p:cNvPr id="3" name="Content Placeholder 2">
            <a:extLst>
              <a:ext uri="{FF2B5EF4-FFF2-40B4-BE49-F238E27FC236}">
                <a16:creationId xmlns:a16="http://schemas.microsoft.com/office/drawing/2014/main" id="{A1E42860-424A-8945-8A10-4CB82DBA7600}"/>
              </a:ext>
            </a:extLst>
          </p:cNvPr>
          <p:cNvSpPr>
            <a:spLocks noGrp="1"/>
          </p:cNvSpPr>
          <p:nvPr>
            <p:ph idx="1"/>
          </p:nvPr>
        </p:nvSpPr>
        <p:spPr>
          <a:solidFill>
            <a:schemeClr val="accent2"/>
          </a:solidFill>
        </p:spPr>
        <p:txBody>
          <a:bodyPr/>
          <a:lstStyle/>
          <a:p>
            <a:pPr marL="514350" indent="-514350">
              <a:buFont typeface="+mj-lt"/>
              <a:buAutoNum type="arabicPeriod"/>
            </a:pPr>
            <a:r>
              <a:rPr lang="en-US" dirty="0"/>
              <a:t>Produce truth tables for logic circuits including half adders and full adders </a:t>
            </a:r>
          </a:p>
          <a:p>
            <a:pPr marL="514350" indent="-514350">
              <a:buFont typeface="+mj-lt"/>
              <a:buAutoNum type="arabicPeriod"/>
            </a:pPr>
            <a:r>
              <a:rPr lang="en-US" dirty="0"/>
              <a:t>Show understanding of a flip-flop (SR, JK) </a:t>
            </a:r>
          </a:p>
          <a:p>
            <a:pPr marL="514350" indent="-514350">
              <a:buFont typeface="+mj-lt"/>
              <a:buAutoNum type="arabicPeriod"/>
            </a:pPr>
            <a:r>
              <a:rPr lang="en-US" dirty="0"/>
              <a:t>Show understanding of Boolean algebra </a:t>
            </a:r>
          </a:p>
          <a:p>
            <a:pPr marL="514350" indent="-514350">
              <a:buFont typeface="+mj-lt"/>
              <a:buAutoNum type="arabicPeriod"/>
            </a:pPr>
            <a:r>
              <a:rPr lang="en-US" dirty="0"/>
              <a:t>Show understanding of Karnaugh maps (K-map) </a:t>
            </a:r>
          </a:p>
          <a:p>
            <a:pPr marL="514350" indent="-514350">
              <a:buFont typeface="+mj-lt"/>
              <a:buAutoNum type="arabicPeriod"/>
            </a:pPr>
            <a:r>
              <a:rPr lang="en-US" dirty="0"/>
              <a:t>May include logic gates with more than two inputs. </a:t>
            </a:r>
          </a:p>
          <a:p>
            <a:pPr marL="514350" indent="-514350">
              <a:buFont typeface="+mj-lt"/>
              <a:buAutoNum type="arabicPeriod"/>
            </a:pPr>
            <a:r>
              <a:rPr lang="en-US" dirty="0"/>
              <a:t>Draw a logic circuit and derive a truth table for a flip-flop </a:t>
            </a:r>
          </a:p>
          <a:p>
            <a:pPr marL="514350" indent="-514350">
              <a:buFont typeface="+mj-lt"/>
              <a:buAutoNum type="arabicPeriod"/>
            </a:pPr>
            <a:r>
              <a:rPr lang="en-US" dirty="0"/>
              <a:t>Understand of the role of flip-flops as data storage elements </a:t>
            </a:r>
          </a:p>
          <a:p>
            <a:pPr marL="514350" indent="-514350">
              <a:buFont typeface="+mj-lt"/>
              <a:buAutoNum type="arabicPeriod"/>
            </a:pPr>
            <a:r>
              <a:rPr lang="en-US" dirty="0"/>
              <a:t>Understand De Morgan’s laws.</a:t>
            </a:r>
          </a:p>
          <a:p>
            <a:pPr marL="514350" indent="-514350">
              <a:buFont typeface="+mj-lt"/>
              <a:buAutoNum type="arabicPeriod"/>
            </a:pPr>
            <a:r>
              <a:rPr lang="en-US" dirty="0"/>
              <a:t>Perform Boolean algebra using De Morgan’s laws. </a:t>
            </a:r>
          </a:p>
          <a:p>
            <a:pPr marL="514350" indent="-514350">
              <a:buFont typeface="+mj-lt"/>
              <a:buAutoNum type="arabicPeriod"/>
            </a:pPr>
            <a:r>
              <a:rPr lang="en-US" dirty="0"/>
              <a:t>Simplify a logic circuit/expression using Boolean algebra </a:t>
            </a:r>
          </a:p>
          <a:p>
            <a:pPr marL="514350" indent="-514350">
              <a:buFont typeface="+mj-lt"/>
              <a:buAutoNum type="arabicPeriod"/>
            </a:pPr>
            <a:r>
              <a:rPr lang="en-US" dirty="0"/>
              <a:t>Understand of the benefits of using Karnaugh maps Solve logic problems using Karnaugh maps </a:t>
            </a:r>
          </a:p>
          <a:p>
            <a:pPr marL="514350" indent="-514350">
              <a:buFont typeface="+mj-lt"/>
              <a:buAutoNum type="arabicPeriod"/>
            </a:pPr>
            <a:endParaRPr lang="en-GB" dirty="0"/>
          </a:p>
        </p:txBody>
      </p:sp>
    </p:spTree>
    <p:extLst>
      <p:ext uri="{BB962C8B-B14F-4D97-AF65-F5344CB8AC3E}">
        <p14:creationId xmlns:p14="http://schemas.microsoft.com/office/powerpoint/2010/main" val="1178251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XOR or EOR</a:t>
            </a:r>
          </a:p>
        </p:txBody>
      </p:sp>
      <p:sp>
        <p:nvSpPr>
          <p:cNvPr id="3" name="Content Placeholder 2"/>
          <p:cNvSpPr>
            <a:spLocks noGrp="1"/>
          </p:cNvSpPr>
          <p:nvPr>
            <p:ph idx="1"/>
          </p:nvPr>
        </p:nvSpPr>
        <p:spPr/>
        <p:txBody>
          <a:bodyPr/>
          <a:lstStyle/>
          <a:p>
            <a:r>
              <a:rPr lang="en-GB" dirty="0"/>
              <a:t>Stands for Exclusive OR</a:t>
            </a:r>
          </a:p>
          <a:p>
            <a:r>
              <a:rPr lang="en-GB" dirty="0"/>
              <a:t>Two Inputs </a:t>
            </a:r>
          </a:p>
          <a:p>
            <a:r>
              <a:rPr lang="en-GB" dirty="0"/>
              <a:t>One Output </a:t>
            </a:r>
          </a:p>
          <a:p>
            <a:endParaRPr lang="en-GB" dirty="0"/>
          </a:p>
          <a:p>
            <a:r>
              <a:rPr lang="en-GB" dirty="0"/>
              <a:t>If the Inputs are the same then then output is OFF</a:t>
            </a:r>
          </a:p>
          <a:p>
            <a:r>
              <a:rPr lang="en-GB" dirty="0"/>
              <a:t>Written as A     B</a:t>
            </a:r>
          </a:p>
          <a:p>
            <a:endParaRPr lang="en-GB" dirty="0"/>
          </a:p>
        </p:txBody>
      </p:sp>
      <p:graphicFrame>
        <p:nvGraphicFramePr>
          <p:cNvPr id="4" name="Table 3"/>
          <p:cNvGraphicFramePr>
            <a:graphicFrameLocks noGrp="1"/>
          </p:cNvGraphicFramePr>
          <p:nvPr/>
        </p:nvGraphicFramePr>
        <p:xfrm>
          <a:off x="118534" y="3796626"/>
          <a:ext cx="5757333" cy="2895600"/>
        </p:xfrm>
        <a:graphic>
          <a:graphicData uri="http://schemas.openxmlformats.org/drawingml/2006/table">
            <a:tbl>
              <a:tblPr firstRow="1" bandRow="1">
                <a:tableStyleId>{00A15C55-8517-42AA-B614-E9B94910E393}</a:tableStyleId>
              </a:tblPr>
              <a:tblGrid>
                <a:gridCol w="1794933">
                  <a:extLst>
                    <a:ext uri="{9D8B030D-6E8A-4147-A177-3AD203B41FA5}">
                      <a16:colId xmlns:a16="http://schemas.microsoft.com/office/drawing/2014/main" val="20000"/>
                    </a:ext>
                  </a:extLst>
                </a:gridCol>
                <a:gridCol w="1845734">
                  <a:extLst>
                    <a:ext uri="{9D8B030D-6E8A-4147-A177-3AD203B41FA5}">
                      <a16:colId xmlns:a16="http://schemas.microsoft.com/office/drawing/2014/main" val="20001"/>
                    </a:ext>
                  </a:extLst>
                </a:gridCol>
                <a:gridCol w="2116666">
                  <a:extLst>
                    <a:ext uri="{9D8B030D-6E8A-4147-A177-3AD203B41FA5}">
                      <a16:colId xmlns:a16="http://schemas.microsoft.com/office/drawing/2014/main" val="20002"/>
                    </a:ext>
                  </a:extLst>
                </a:gridCol>
              </a:tblGrid>
              <a:tr h="370840">
                <a:tc>
                  <a:txBody>
                    <a:bodyPr/>
                    <a:lstStyle/>
                    <a:p>
                      <a:pPr algn="ctr"/>
                      <a:r>
                        <a:rPr lang="en-GB" sz="3200" dirty="0"/>
                        <a:t>Input A</a:t>
                      </a:r>
                    </a:p>
                  </a:txBody>
                  <a:tcPr/>
                </a:tc>
                <a:tc>
                  <a:txBody>
                    <a:bodyPr/>
                    <a:lstStyle/>
                    <a:p>
                      <a:pPr algn="ctr"/>
                      <a:r>
                        <a:rPr lang="en-GB" sz="3200" dirty="0"/>
                        <a:t>Input B</a:t>
                      </a:r>
                    </a:p>
                  </a:txBody>
                  <a:tcPr/>
                </a:tc>
                <a:tc>
                  <a:txBody>
                    <a:bodyPr/>
                    <a:lstStyle/>
                    <a:p>
                      <a:pPr algn="ctr"/>
                      <a:r>
                        <a:rPr lang="en-GB" sz="3200" dirty="0"/>
                        <a:t>Output</a:t>
                      </a:r>
                    </a:p>
                  </a:txBody>
                  <a:tcPr/>
                </a:tc>
                <a:extLst>
                  <a:ext uri="{0D108BD9-81ED-4DB2-BD59-A6C34878D82A}">
                    <a16:rowId xmlns:a16="http://schemas.microsoft.com/office/drawing/2014/main" val="10000"/>
                  </a:ext>
                </a:extLst>
              </a:tr>
              <a:tr h="370840">
                <a:tc>
                  <a:txBody>
                    <a:bodyPr/>
                    <a:lstStyle/>
                    <a:p>
                      <a:pPr algn="ctr"/>
                      <a:r>
                        <a:rPr lang="en-GB" sz="3200" dirty="0"/>
                        <a:t>0</a:t>
                      </a:r>
                    </a:p>
                  </a:txBody>
                  <a:tcPr/>
                </a:tc>
                <a:tc>
                  <a:txBody>
                    <a:bodyPr/>
                    <a:lstStyle/>
                    <a:p>
                      <a:pPr algn="ctr"/>
                      <a:r>
                        <a:rPr lang="en-GB" sz="3200" dirty="0"/>
                        <a:t>0</a:t>
                      </a:r>
                    </a:p>
                  </a:txBody>
                  <a:tcPr/>
                </a:tc>
                <a:tc>
                  <a:txBody>
                    <a:bodyPr/>
                    <a:lstStyle/>
                    <a:p>
                      <a:pPr algn="ctr"/>
                      <a:r>
                        <a:rPr lang="en-GB" sz="3200" dirty="0"/>
                        <a:t>0</a:t>
                      </a:r>
                    </a:p>
                  </a:txBody>
                  <a:tcPr/>
                </a:tc>
                <a:extLst>
                  <a:ext uri="{0D108BD9-81ED-4DB2-BD59-A6C34878D82A}">
                    <a16:rowId xmlns:a16="http://schemas.microsoft.com/office/drawing/2014/main" val="10001"/>
                  </a:ext>
                </a:extLst>
              </a:tr>
              <a:tr h="370840">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extLst>
                  <a:ext uri="{0D108BD9-81ED-4DB2-BD59-A6C34878D82A}">
                    <a16:rowId xmlns:a16="http://schemas.microsoft.com/office/drawing/2014/main" val="10002"/>
                  </a:ext>
                </a:extLst>
              </a:tr>
              <a:tr h="370840">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extLst>
                  <a:ext uri="{0D108BD9-81ED-4DB2-BD59-A6C34878D82A}">
                    <a16:rowId xmlns:a16="http://schemas.microsoft.com/office/drawing/2014/main" val="10003"/>
                  </a:ext>
                </a:extLst>
              </a:tr>
              <a:tr h="370840">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890183" y="3023117"/>
            <a:ext cx="429684" cy="458329"/>
          </a:xfrm>
          <a:prstGeom prst="rect">
            <a:avLst/>
          </a:prstGeom>
        </p:spPr>
      </p:pic>
      <p:pic>
        <p:nvPicPr>
          <p:cNvPr id="8" name="Picture 7"/>
          <p:cNvPicPr>
            <a:picLocks noChangeAspect="1"/>
          </p:cNvPicPr>
          <p:nvPr/>
        </p:nvPicPr>
        <p:blipFill>
          <a:blip r:embed="rId4">
            <a:grayscl/>
          </a:blip>
          <a:stretch>
            <a:fillRect/>
          </a:stretch>
        </p:blipFill>
        <p:spPr>
          <a:xfrm>
            <a:off x="6459243" y="3796626"/>
            <a:ext cx="5149380" cy="2895600"/>
          </a:xfrm>
          <a:prstGeom prst="rect">
            <a:avLst/>
          </a:prstGeom>
          <a:solidFill>
            <a:schemeClr val="bg1"/>
          </a:solidFill>
        </p:spPr>
      </p:pic>
    </p:spTree>
    <p:extLst>
      <p:ext uri="{BB962C8B-B14F-4D97-AF65-F5344CB8AC3E}">
        <p14:creationId xmlns:p14="http://schemas.microsoft.com/office/powerpoint/2010/main" val="42400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Symbols and meaning</a:t>
            </a:r>
          </a:p>
        </p:txBody>
      </p:sp>
      <p:sp>
        <p:nvSpPr>
          <p:cNvPr id="3" name="Content Placeholder 2"/>
          <p:cNvSpPr>
            <a:spLocks noGrp="1"/>
          </p:cNvSpPr>
          <p:nvPr>
            <p:ph idx="1"/>
          </p:nvPr>
        </p:nvSpPr>
        <p:spPr/>
        <p:txBody>
          <a:bodyPr/>
          <a:lstStyle/>
          <a:p>
            <a:r>
              <a:rPr lang="en-GB" dirty="0"/>
              <a:t>In decimal </a:t>
            </a:r>
          </a:p>
          <a:p>
            <a:r>
              <a:rPr lang="en-GB" dirty="0"/>
              <a:t>1 + 1 = 2</a:t>
            </a:r>
          </a:p>
          <a:p>
            <a:r>
              <a:rPr lang="en-GB" dirty="0"/>
              <a:t>Means 1 add 1 equals 2</a:t>
            </a:r>
          </a:p>
          <a:p>
            <a:endParaRPr lang="en-GB" dirty="0"/>
          </a:p>
          <a:p>
            <a:r>
              <a:rPr lang="en-GB" dirty="0"/>
              <a:t>In binary </a:t>
            </a:r>
          </a:p>
          <a:p>
            <a:r>
              <a:rPr lang="en-GB" dirty="0"/>
              <a:t>1 + 1 = 10</a:t>
            </a:r>
          </a:p>
          <a:p>
            <a:r>
              <a:rPr lang="en-GB" dirty="0"/>
              <a:t>Means 1 add 1 equals 10 </a:t>
            </a:r>
          </a:p>
          <a:p>
            <a:endParaRPr lang="en-GB" dirty="0"/>
          </a:p>
          <a:p>
            <a:r>
              <a:rPr lang="en-GB" dirty="0"/>
              <a:t>In Boolean </a:t>
            </a:r>
          </a:p>
          <a:p>
            <a:r>
              <a:rPr lang="en-GB" dirty="0"/>
              <a:t>1 + 1 = 1 </a:t>
            </a:r>
          </a:p>
          <a:p>
            <a:r>
              <a:rPr lang="en-GB" dirty="0"/>
              <a:t>Means True (1) OR True (1) equals TRUE (1) </a:t>
            </a:r>
          </a:p>
          <a:p>
            <a:r>
              <a:rPr lang="en-GB" dirty="0"/>
              <a:t>Because 1 is True, 0 is False and + is OR</a:t>
            </a:r>
          </a:p>
        </p:txBody>
      </p:sp>
    </p:spTree>
    <p:extLst>
      <p:ext uri="{BB962C8B-B14F-4D97-AF65-F5344CB8AC3E}">
        <p14:creationId xmlns:p14="http://schemas.microsoft.com/office/powerpoint/2010/main" val="747753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Symbols</a:t>
            </a:r>
          </a:p>
        </p:txBody>
      </p:sp>
      <p:sp>
        <p:nvSpPr>
          <p:cNvPr id="3" name="Content Placeholder 2"/>
          <p:cNvSpPr>
            <a:spLocks noGrp="1"/>
          </p:cNvSpPr>
          <p:nvPr>
            <p:ph idx="1"/>
          </p:nvPr>
        </p:nvSpPr>
        <p:spPr/>
        <p:txBody>
          <a:bodyPr/>
          <a:lstStyle/>
          <a:p>
            <a:r>
              <a:rPr lang="en-GB" dirty="0"/>
              <a:t>They are not standard. </a:t>
            </a:r>
          </a:p>
          <a:p>
            <a:r>
              <a:rPr lang="en-GB" dirty="0"/>
              <a:t>You can write:</a:t>
            </a:r>
          </a:p>
          <a:p>
            <a:r>
              <a:rPr lang="en-GB" dirty="0"/>
              <a:t>A.B    </a:t>
            </a:r>
          </a:p>
          <a:p>
            <a:r>
              <a:rPr lang="en-GB" dirty="0"/>
              <a:t>AB</a:t>
            </a:r>
          </a:p>
          <a:p>
            <a:r>
              <a:rPr lang="en-GB" dirty="0"/>
              <a:t>A^B</a:t>
            </a:r>
          </a:p>
          <a:p>
            <a:endParaRPr lang="en-GB" dirty="0"/>
          </a:p>
          <a:p>
            <a:r>
              <a:rPr lang="en-GB" dirty="0"/>
              <a:t>All mean A AND B </a:t>
            </a:r>
          </a:p>
          <a:p>
            <a:endParaRPr lang="en-GB" dirty="0"/>
          </a:p>
          <a:p>
            <a:r>
              <a:rPr lang="en-GB" dirty="0"/>
              <a:t>We will use what Cambridge use, but when you research be careful. </a:t>
            </a:r>
          </a:p>
        </p:txBody>
      </p:sp>
    </p:spTree>
    <p:extLst>
      <p:ext uri="{BB962C8B-B14F-4D97-AF65-F5344CB8AC3E}">
        <p14:creationId xmlns:p14="http://schemas.microsoft.com/office/powerpoint/2010/main" val="391352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Laws</a:t>
            </a:r>
          </a:p>
        </p:txBody>
      </p:sp>
      <p:sp>
        <p:nvSpPr>
          <p:cNvPr id="3" name="Content Placeholder 2"/>
          <p:cNvSpPr>
            <a:spLocks noGrp="1"/>
          </p:cNvSpPr>
          <p:nvPr>
            <p:ph idx="1"/>
          </p:nvPr>
        </p:nvSpPr>
        <p:spPr/>
        <p:txBody>
          <a:bodyPr/>
          <a:lstStyle/>
          <a:p>
            <a:r>
              <a:rPr lang="en-GB" dirty="0"/>
              <a:t>Once you know the notation you can now make some laws / identity </a:t>
            </a:r>
          </a:p>
          <a:p>
            <a:r>
              <a:rPr lang="en-GB" dirty="0"/>
              <a:t>You don’t need to know about the names. Just know that all the laws have an AND form and an OR form </a:t>
            </a:r>
          </a:p>
          <a:p>
            <a:endParaRPr lang="en-GB" dirty="0"/>
          </a:p>
          <a:p>
            <a:r>
              <a:rPr lang="en-GB" dirty="0"/>
              <a:t>*All laws apart from </a:t>
            </a:r>
          </a:p>
          <a:p>
            <a:r>
              <a:rPr lang="en-GB" dirty="0"/>
              <a:t>Double Complement</a:t>
            </a:r>
          </a:p>
          <a:p>
            <a:endParaRPr lang="en-GB" dirty="0"/>
          </a:p>
          <a:p>
            <a:r>
              <a:rPr lang="en-GB" dirty="0"/>
              <a:t>Its worth noting that if you </a:t>
            </a:r>
          </a:p>
          <a:p>
            <a:r>
              <a:rPr lang="en-GB" dirty="0"/>
              <a:t>change AND to OR the output </a:t>
            </a:r>
          </a:p>
          <a:p>
            <a:r>
              <a:rPr lang="en-GB" dirty="0"/>
              <a:t>is opposite </a:t>
            </a:r>
          </a:p>
          <a:p>
            <a:endParaRPr lang="en-GB" dirty="0"/>
          </a:p>
        </p:txBody>
      </p:sp>
      <p:pic>
        <p:nvPicPr>
          <p:cNvPr id="4" name="Picture 3"/>
          <p:cNvPicPr>
            <a:picLocks noChangeAspect="1"/>
          </p:cNvPicPr>
          <p:nvPr/>
        </p:nvPicPr>
        <p:blipFill>
          <a:blip r:embed="rId2"/>
          <a:stretch>
            <a:fillRect/>
          </a:stretch>
        </p:blipFill>
        <p:spPr>
          <a:xfrm rot="5400000">
            <a:off x="5840726" y="597878"/>
            <a:ext cx="5223227" cy="6858000"/>
          </a:xfrm>
          <a:prstGeom prst="rect">
            <a:avLst/>
          </a:prstGeom>
        </p:spPr>
      </p:pic>
    </p:spTree>
    <p:extLst>
      <p:ext uri="{BB962C8B-B14F-4D97-AF65-F5344CB8AC3E}">
        <p14:creationId xmlns:p14="http://schemas.microsoft.com/office/powerpoint/2010/main" val="362433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3 Minute task </a:t>
            </a:r>
          </a:p>
        </p:txBody>
      </p:sp>
      <p:sp>
        <p:nvSpPr>
          <p:cNvPr id="3" name="Content Placeholder 2"/>
          <p:cNvSpPr>
            <a:spLocks noGrp="1"/>
          </p:cNvSpPr>
          <p:nvPr>
            <p:ph idx="1"/>
          </p:nvPr>
        </p:nvSpPr>
        <p:spPr/>
        <p:txBody>
          <a:bodyPr/>
          <a:lstStyle/>
          <a:p>
            <a:r>
              <a:rPr lang="en-GB" dirty="0"/>
              <a:t>Write the laws in AND form and OR form. But write as their true Boolean expression </a:t>
            </a:r>
          </a:p>
          <a:p>
            <a:endParaRPr lang="en-GB" dirty="0"/>
          </a:p>
          <a:p>
            <a:r>
              <a:rPr lang="en-GB" dirty="0"/>
              <a:t>1 + A = 1</a:t>
            </a:r>
          </a:p>
          <a:p>
            <a:endParaRPr lang="en-GB" dirty="0"/>
          </a:p>
          <a:p>
            <a:r>
              <a:rPr lang="en-GB" dirty="0"/>
              <a:t>But it SHOULD and MUST be:</a:t>
            </a:r>
          </a:p>
          <a:p>
            <a:r>
              <a:rPr lang="en-GB" dirty="0"/>
              <a:t>TRUE OR A = TRUE</a:t>
            </a:r>
          </a:p>
        </p:txBody>
      </p:sp>
      <p:pic>
        <p:nvPicPr>
          <p:cNvPr id="4" name="Picture 3"/>
          <p:cNvPicPr>
            <a:picLocks noChangeAspect="1"/>
          </p:cNvPicPr>
          <p:nvPr/>
        </p:nvPicPr>
        <p:blipFill>
          <a:blip r:embed="rId2"/>
          <a:stretch>
            <a:fillRect/>
          </a:stretch>
        </p:blipFill>
        <p:spPr>
          <a:xfrm rot="5400000">
            <a:off x="5840726" y="597878"/>
            <a:ext cx="5223227" cy="6858000"/>
          </a:xfrm>
          <a:prstGeom prst="rect">
            <a:avLst/>
          </a:prstGeom>
        </p:spPr>
      </p:pic>
    </p:spTree>
    <p:extLst>
      <p:ext uri="{BB962C8B-B14F-4D97-AF65-F5344CB8AC3E}">
        <p14:creationId xmlns:p14="http://schemas.microsoft.com/office/powerpoint/2010/main" val="2332633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De Morgan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GB" dirty="0"/>
                  <a:t>Named after: </a:t>
                </a:r>
              </a:p>
              <a:p>
                <a:r>
                  <a:rPr lang="en-GB" dirty="0"/>
                  <a:t>Augustus De Morgan, a 19th-century British mathematician.</a:t>
                </a:r>
              </a:p>
              <a:p>
                <a:endParaRPr lang="en-GB" dirty="0"/>
              </a:p>
              <a:p>
                <a:r>
                  <a:rPr lang="en-GB" dirty="0"/>
                  <a:t>If every logic circuit can be made with AND, OR, NOT </a:t>
                </a:r>
              </a:p>
              <a:p>
                <a:r>
                  <a:rPr lang="en-GB" dirty="0"/>
                  <a:t>De Morgan’s law / De Morgan identity says </a:t>
                </a:r>
              </a:p>
              <a:p>
                <a:endParaRPr lang="en-GB" dirty="0"/>
              </a:p>
              <a:p>
                <a:r>
                  <a:rPr lang="en-GB" dirty="0"/>
                  <a:t>AND FORM: </a:t>
                </a:r>
              </a:p>
              <a:p>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charset="0"/>
                          </a:rPr>
                          <m:t>(</m:t>
                        </m:r>
                        <m:r>
                          <a:rPr lang="en-GB" b="0" i="1" smtClean="0">
                            <a:latin typeface="Cambria Math" charset="0"/>
                          </a:rPr>
                          <m:t>𝐴</m:t>
                        </m:r>
                      </m:e>
                    </m:acc>
                    <m:r>
                      <a:rPr lang="en-GB" b="0" i="1" smtClean="0">
                        <a:latin typeface="Cambria Math" charset="0"/>
                      </a:rPr>
                      <m:t> .</m:t>
                    </m:r>
                    <m:acc>
                      <m:accPr>
                        <m:chr m:val="̅"/>
                        <m:ctrlPr>
                          <a:rPr lang="en-GB" b="0" i="1" smtClean="0">
                            <a:latin typeface="Cambria Math" panose="02040503050406030204" pitchFamily="18" charset="0"/>
                          </a:rPr>
                        </m:ctrlPr>
                      </m:accPr>
                      <m:e>
                        <m:r>
                          <a:rPr lang="en-GB" b="0" i="1" smtClean="0">
                            <a:latin typeface="Cambria Math" charset="0"/>
                          </a:rPr>
                          <m:t>𝐵</m:t>
                        </m:r>
                        <m:r>
                          <a:rPr lang="en-GB" b="0" i="1" smtClean="0">
                            <a:latin typeface="Cambria Math" charset="0"/>
                          </a:rPr>
                          <m:t>)</m:t>
                        </m:r>
                      </m:e>
                    </m:acc>
                    <m:r>
                      <a:rPr lang="en-GB" b="0" i="1" smtClean="0">
                        <a:latin typeface="Cambria Math" charset="0"/>
                      </a:rPr>
                      <m:t>= </m:t>
                    </m:r>
                    <m:acc>
                      <m:accPr>
                        <m:chr m:val="̅"/>
                        <m:ctrlPr>
                          <a:rPr lang="en-GB" b="0" i="1" smtClean="0">
                            <a:latin typeface="Cambria Math" panose="02040503050406030204" pitchFamily="18" charset="0"/>
                          </a:rPr>
                        </m:ctrlPr>
                      </m:accPr>
                      <m:e>
                        <m:r>
                          <a:rPr lang="en-GB" b="0" i="1" smtClean="0">
                            <a:latin typeface="Cambria Math" charset="0"/>
                          </a:rPr>
                          <m:t>𝐴</m:t>
                        </m:r>
                      </m:e>
                    </m:acc>
                    <m:r>
                      <a:rPr lang="en-GB" b="0" i="1" smtClean="0">
                        <a:latin typeface="Cambria Math" charset="0"/>
                      </a:rPr>
                      <m:t>+ </m:t>
                    </m:r>
                    <m:acc>
                      <m:accPr>
                        <m:chr m:val="̅"/>
                        <m:ctrlPr>
                          <a:rPr lang="en-GB" b="0" i="1" smtClean="0">
                            <a:latin typeface="Cambria Math" panose="02040503050406030204" pitchFamily="18" charset="0"/>
                          </a:rPr>
                        </m:ctrlPr>
                      </m:accPr>
                      <m:e>
                        <m:r>
                          <a:rPr lang="en-GB" b="0" i="1" smtClean="0">
                            <a:latin typeface="Cambria Math" charset="0"/>
                          </a:rPr>
                          <m:t>𝐵</m:t>
                        </m:r>
                      </m:e>
                    </m:acc>
                  </m:oMath>
                </a14:m>
                <a:r>
                  <a:rPr lang="en-GB" dirty="0"/>
                  <a:t>  </a:t>
                </a:r>
              </a:p>
              <a:p>
                <a:endParaRPr lang="en-GB" dirty="0"/>
              </a:p>
              <a:p>
                <a:r>
                  <a:rPr lang="en-GB" dirty="0"/>
                  <a:t>OR FORM:</a:t>
                </a:r>
              </a:p>
              <a:p>
                <a14:m>
                  <m:oMath xmlns:m="http://schemas.openxmlformats.org/officeDocument/2006/math">
                    <m:acc>
                      <m:accPr>
                        <m:chr m:val="̅"/>
                        <m:ctrlPr>
                          <a:rPr lang="en-GB" i="1">
                            <a:latin typeface="Cambria Math" panose="02040503050406030204" pitchFamily="18" charset="0"/>
                          </a:rPr>
                        </m:ctrlPr>
                      </m:accPr>
                      <m:e>
                        <m:r>
                          <a:rPr lang="en-GB" i="1">
                            <a:latin typeface="Cambria Math" charset="0"/>
                          </a:rPr>
                          <m:t>(</m:t>
                        </m:r>
                        <m:r>
                          <a:rPr lang="en-GB" i="1">
                            <a:latin typeface="Cambria Math" charset="0"/>
                          </a:rPr>
                          <m:t>𝐴</m:t>
                        </m:r>
                      </m:e>
                    </m:acc>
                    <m:r>
                      <a:rPr lang="en-GB" b="0" i="1" smtClean="0">
                        <a:latin typeface="Cambria Math" charset="0"/>
                      </a:rPr>
                      <m:t>+</m:t>
                    </m:r>
                    <m:acc>
                      <m:accPr>
                        <m:chr m:val="̅"/>
                        <m:ctrlPr>
                          <a:rPr lang="en-GB" i="1">
                            <a:latin typeface="Cambria Math" panose="02040503050406030204" pitchFamily="18" charset="0"/>
                          </a:rPr>
                        </m:ctrlPr>
                      </m:accPr>
                      <m:e>
                        <m:r>
                          <a:rPr lang="en-GB" i="1">
                            <a:latin typeface="Cambria Math" charset="0"/>
                          </a:rPr>
                          <m:t>𝐵</m:t>
                        </m:r>
                        <m:r>
                          <a:rPr lang="en-GB" i="1">
                            <a:latin typeface="Cambria Math" charset="0"/>
                          </a:rPr>
                          <m:t>)</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𝐴</m:t>
                        </m:r>
                      </m:e>
                    </m:acc>
                    <m:r>
                      <a:rPr lang="en-GB" b="0" i="1" smtClean="0">
                        <a:latin typeface="Cambria Math" charset="0"/>
                      </a:rPr>
                      <m:t>. </m:t>
                    </m:r>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e>
                    </m:acc>
                  </m:oMath>
                </a14:m>
                <a:r>
                  <a:rPr lang="en-GB" dirty="0"/>
                  <a:t>  </a:t>
                </a:r>
              </a:p>
              <a:p>
                <a:endParaRPr lang="en-GB" dirty="0"/>
              </a:p>
              <a:p>
                <a:endParaRPr lang="en-GB" dirty="0"/>
              </a:p>
              <a:p>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00" t="-1624"/>
                </a:stretch>
              </a:blipFill>
            </p:spPr>
            <p:txBody>
              <a:bodyPr/>
              <a:lstStyle/>
              <a:p>
                <a:r>
                  <a:rPr lang="en-GB">
                    <a:noFill/>
                  </a:rPr>
                  <a:t> </a:t>
                </a:r>
              </a:p>
            </p:txBody>
          </p:sp>
        </mc:Fallback>
      </mc:AlternateContent>
    </p:spTree>
    <p:extLst>
      <p:ext uri="{BB962C8B-B14F-4D97-AF65-F5344CB8AC3E}">
        <p14:creationId xmlns:p14="http://schemas.microsoft.com/office/powerpoint/2010/main" val="172376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does De Morgan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t>AND FORM: </a:t>
                </a:r>
              </a:p>
              <a:p>
                <a14:m>
                  <m:oMath xmlns:m="http://schemas.openxmlformats.org/officeDocument/2006/math">
                    <m:acc>
                      <m:accPr>
                        <m:chr m:val="̅"/>
                        <m:ctrlPr>
                          <a:rPr lang="en-GB" i="1">
                            <a:latin typeface="Cambria Math" panose="02040503050406030204" pitchFamily="18" charset="0"/>
                          </a:rPr>
                        </m:ctrlPr>
                      </m:accPr>
                      <m:e>
                        <m:r>
                          <a:rPr lang="en-GB" i="1">
                            <a:latin typeface="Cambria Math" charset="0"/>
                          </a:rPr>
                          <m:t>(</m:t>
                        </m:r>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r>
                          <a:rPr lang="en-GB" i="1">
                            <a:latin typeface="Cambria Math" charset="0"/>
                          </a:rPr>
                          <m:t>)</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e>
                    </m:acc>
                  </m:oMath>
                </a14:m>
                <a:r>
                  <a:rPr lang="en-GB" dirty="0"/>
                  <a:t>  </a:t>
                </a:r>
              </a:p>
              <a:p>
                <a:endParaRPr lang="en-GB" dirty="0"/>
              </a:p>
              <a:p>
                <a:r>
                  <a:rPr lang="en-GB" dirty="0"/>
                  <a:t>NOT A and B is the same as NOT A OR NOT B</a:t>
                </a:r>
              </a:p>
              <a:p>
                <a:endParaRPr lang="en-GB" dirty="0"/>
              </a:p>
              <a:p>
                <a:r>
                  <a:rPr lang="en-GB" dirty="0"/>
                  <a:t>OR FORM:</a:t>
                </a:r>
              </a:p>
              <a:p>
                <a14:m>
                  <m:oMath xmlns:m="http://schemas.openxmlformats.org/officeDocument/2006/math">
                    <m:acc>
                      <m:accPr>
                        <m:chr m:val="̅"/>
                        <m:ctrlPr>
                          <a:rPr lang="en-GB" i="1">
                            <a:latin typeface="Cambria Math" panose="02040503050406030204" pitchFamily="18" charset="0"/>
                          </a:rPr>
                        </m:ctrlPr>
                      </m:accPr>
                      <m:e>
                        <m:r>
                          <a:rPr lang="en-GB" i="1">
                            <a:latin typeface="Cambria Math" charset="0"/>
                          </a:rPr>
                          <m:t>(</m:t>
                        </m:r>
                        <m:r>
                          <a:rPr lang="en-GB" i="1">
                            <a:latin typeface="Cambria Math" charset="0"/>
                          </a:rPr>
                          <m:t>𝐴</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𝐵</m:t>
                        </m:r>
                        <m:r>
                          <a:rPr lang="en-GB" i="1">
                            <a:latin typeface="Cambria Math" charset="0"/>
                          </a:rPr>
                          <m:t>)</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e>
                    </m:acc>
                  </m:oMath>
                </a14:m>
                <a:r>
                  <a:rPr lang="en-GB" dirty="0"/>
                  <a:t>  </a:t>
                </a:r>
              </a:p>
              <a:p>
                <a:endParaRPr lang="en-GB" dirty="0"/>
              </a:p>
              <a:p>
                <a:r>
                  <a:rPr lang="en-GB" dirty="0"/>
                  <a:t>NOT A OR B is the same as NOT A AND B</a:t>
                </a:r>
              </a:p>
              <a:p>
                <a:endParaRPr lang="en-GB" dirty="0"/>
              </a:p>
              <a:p>
                <a:r>
                  <a:rPr lang="en-GB" dirty="0"/>
                  <a:t>Lets see the truth tables.</a:t>
                </a:r>
              </a:p>
              <a:p>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00" t="-1624"/>
                </a:stretch>
              </a:blipFill>
            </p:spPr>
            <p:txBody>
              <a:bodyPr/>
              <a:lstStyle/>
              <a:p>
                <a:r>
                  <a:rPr lang="en-GB">
                    <a:noFill/>
                  </a:rPr>
                  <a:t> </a:t>
                </a:r>
              </a:p>
            </p:txBody>
          </p:sp>
        </mc:Fallback>
      </mc:AlternateContent>
    </p:spTree>
    <p:extLst>
      <p:ext uri="{BB962C8B-B14F-4D97-AF65-F5344CB8AC3E}">
        <p14:creationId xmlns:p14="http://schemas.microsoft.com/office/powerpoint/2010/main" val="24220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charset="0"/>
                            </a:rPr>
                            <m:t>(</m:t>
                          </m:r>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r>
                            <a:rPr lang="en-GB" i="1">
                              <a:latin typeface="Cambria Math" charset="0"/>
                            </a:rPr>
                            <m:t>)</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e>
                      </m:acc>
                    </m:oMath>
                  </m:oMathPara>
                </a14:m>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25641" b="-53846"/>
                </a:stretch>
              </a:blipFill>
            </p:spPr>
            <p:txBody>
              <a:bodyPr/>
              <a:lstStyle/>
              <a:p>
                <a:r>
                  <a:rPr lang="en-GB">
                    <a:noFill/>
                  </a:rPr>
                  <a:t> </a:t>
                </a:r>
              </a:p>
            </p:txBody>
          </p:sp>
        </mc:Fallback>
      </mc:AlternateContent>
      <p:sp>
        <p:nvSpPr>
          <p:cNvPr id="3" name="Content Placeholder 2"/>
          <p:cNvSpPr>
            <a:spLocks noGrp="1"/>
          </p:cNvSpPr>
          <p:nvPr>
            <p:ph idx="1"/>
          </p:nvPr>
        </p:nvSpPr>
        <p:spPr/>
        <p:txBody>
          <a:bodyPr/>
          <a:lstStyle/>
          <a:p>
            <a:r>
              <a:rPr lang="en-GB" dirty="0"/>
              <a:t>NOT A AND NOT B = NOT A OR NOT B</a:t>
            </a:r>
          </a:p>
          <a:p>
            <a:r>
              <a:rPr lang="en-GB" dirty="0"/>
              <a:t>First lets start with the possible values for positive A and B</a:t>
            </a:r>
          </a:p>
          <a:p>
            <a:endParaRPr lang="en-GB" dirty="0"/>
          </a:p>
          <a:p>
            <a:endParaRPr lang="en-GB"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extLst>
                        <a:ext uri="{9D8B030D-6E8A-4147-A177-3AD203B41FA5}">
                          <a16:colId xmlns:a16="http://schemas.microsoft.com/office/drawing/2014/main" val="20000"/>
                        </a:ext>
                      </a:extLst>
                    </a:gridCol>
                    <a:gridCol w="1655969">
                      <a:extLst>
                        <a:ext uri="{9D8B030D-6E8A-4147-A177-3AD203B41FA5}">
                          <a16:colId xmlns:a16="http://schemas.microsoft.com/office/drawing/2014/main" val="20001"/>
                        </a:ext>
                      </a:extLst>
                    </a:gridCol>
                    <a:gridCol w="1655969">
                      <a:extLst>
                        <a:ext uri="{9D8B030D-6E8A-4147-A177-3AD203B41FA5}">
                          <a16:colId xmlns:a16="http://schemas.microsoft.com/office/drawing/2014/main" val="20002"/>
                        </a:ext>
                      </a:extLst>
                    </a:gridCol>
                    <a:gridCol w="1655969">
                      <a:extLst>
                        <a:ext uri="{9D8B030D-6E8A-4147-A177-3AD203B41FA5}">
                          <a16:colId xmlns:a16="http://schemas.microsoft.com/office/drawing/2014/main" val="20003"/>
                        </a:ext>
                      </a:extLst>
                    </a:gridCol>
                    <a:gridCol w="1655969">
                      <a:extLst>
                        <a:ext uri="{9D8B030D-6E8A-4147-A177-3AD203B41FA5}">
                          <a16:colId xmlns:a16="http://schemas.microsoft.com/office/drawing/2014/main" val="20004"/>
                        </a:ext>
                      </a:extLst>
                    </a:gridCol>
                    <a:gridCol w="1655969">
                      <a:extLst>
                        <a:ext uri="{9D8B030D-6E8A-4147-A177-3AD203B41FA5}">
                          <a16:colId xmlns:a16="http://schemas.microsoft.com/office/drawing/2014/main" val="20005"/>
                        </a:ext>
                      </a:extLst>
                    </a:gridCol>
                    <a:gridCol w="1655969">
                      <a:extLst>
                        <a:ext uri="{9D8B030D-6E8A-4147-A177-3AD203B41FA5}">
                          <a16:colId xmlns:a16="http://schemas.microsoft.com/office/drawing/2014/main" val="20006"/>
                        </a:ext>
                      </a:extLst>
                    </a:gridCol>
                  </a:tblGrid>
                  <a:tr h="635417">
                    <a:tc>
                      <a:txBody>
                        <a:bodyPr/>
                        <a:lstStyle/>
                        <a:p>
                          <a:pPr algn="ctr"/>
                          <a:r>
                            <a:rPr lang="en-GB" sz="3600" dirty="0"/>
                            <a:t>A</a:t>
                          </a:r>
                        </a:p>
                      </a:txBody>
                      <a:tcPr/>
                    </a:tc>
                    <a:tc>
                      <a:txBody>
                        <a:bodyPr/>
                        <a:lstStyle/>
                        <a:p>
                          <a:pPr algn="ctr"/>
                          <a:r>
                            <a:rPr lang="en-GB" sz="3600" dirty="0"/>
                            <a:t>B</a:t>
                          </a:r>
                        </a:p>
                      </a:txBody>
                      <a:tcPr/>
                    </a:tc>
                    <a:tc>
                      <a:txBody>
                        <a:bodyPr/>
                        <a:lstStyle/>
                        <a:p>
                          <a:pPr algn="ctr"/>
                          <a:r>
                            <a:rPr lang="en-GB" sz="3600" dirty="0"/>
                            <a:t>A.B</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acc>
                                  <m:accPr>
                                    <m:chr m:val="̅"/>
                                    <m:ctrlPr>
                                      <a:rPr lang="en-GB" sz="3600" i="1">
                                        <a:latin typeface="Cambria Math" panose="02040503050406030204" pitchFamily="18" charset="0"/>
                                      </a:rPr>
                                    </m:ctrlPr>
                                  </m:accPr>
                                  <m:e>
                                    <m:r>
                                      <a:rPr lang="en-GB" sz="3600" i="1">
                                        <a:latin typeface="Cambria Math" charset="0"/>
                                      </a:rPr>
                                      <m:t>𝐵</m:t>
                                    </m:r>
                                  </m:e>
                                </m:acc>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𝐵</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acc>
                                  <m:accPr>
                                    <m:chr m:val="̅"/>
                                    <m:ctrlPr>
                                      <a:rPr lang="en-GB" sz="3600" i="1">
                                        <a:latin typeface="Cambria Math" panose="02040503050406030204" pitchFamily="18" charset="0"/>
                                      </a:rPr>
                                    </m:ctrlPr>
                                  </m:accPr>
                                  <m:e>
                                    <m:r>
                                      <a:rPr lang="en-GB" sz="3600" i="1">
                                        <a:latin typeface="Cambria Math" charset="0"/>
                                      </a:rPr>
                                      <m:t>𝐵</m:t>
                                    </m:r>
                                  </m:e>
                                </m:acc>
                              </m:oMath>
                            </m:oMathPara>
                          </a14:m>
                          <a:endParaRPr lang="en-GB" sz="3600" dirty="0"/>
                        </a:p>
                      </a:txBody>
                      <a:tcPr/>
                    </a:tc>
                    <a:extLst>
                      <a:ext uri="{0D108BD9-81ED-4DB2-BD59-A6C34878D82A}">
                        <a16:rowId xmlns:a16="http://schemas.microsoft.com/office/drawing/2014/main" val="10000"/>
                      </a:ext>
                    </a:extLst>
                  </a:tr>
                  <a:tr h="635417">
                    <a:tc>
                      <a:txBody>
                        <a:bodyPr/>
                        <a:lstStyle/>
                        <a:p>
                          <a:pPr algn="ctr"/>
                          <a:r>
                            <a:rPr lang="en-GB" sz="3600" dirty="0"/>
                            <a:t>0</a:t>
                          </a:r>
                        </a:p>
                      </a:txBody>
                      <a:tcPr/>
                    </a:tc>
                    <a:tc>
                      <a:txBody>
                        <a:bodyPr/>
                        <a:lstStyle/>
                        <a:p>
                          <a:pPr algn="ctr"/>
                          <a:r>
                            <a:rPr lang="en-GB" sz="3600" dirty="0"/>
                            <a:t>0</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1"/>
                      </a:ext>
                    </a:extLst>
                  </a:tr>
                  <a:tr h="635417">
                    <a:tc>
                      <a:txBody>
                        <a:bodyPr/>
                        <a:lstStyle/>
                        <a:p>
                          <a:pPr algn="ctr"/>
                          <a:r>
                            <a:rPr lang="en-GB" sz="3600" dirty="0"/>
                            <a:t>0</a:t>
                          </a:r>
                        </a:p>
                      </a:txBody>
                      <a:tcPr/>
                    </a:tc>
                    <a:tc>
                      <a:txBody>
                        <a:bodyPr/>
                        <a:lstStyle/>
                        <a:p>
                          <a:pPr algn="ctr"/>
                          <a:r>
                            <a:rPr lang="en-GB" sz="3600" dirty="0"/>
                            <a:t>1</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2"/>
                      </a:ext>
                    </a:extLst>
                  </a:tr>
                  <a:tr h="635417">
                    <a:tc>
                      <a:txBody>
                        <a:bodyPr/>
                        <a:lstStyle/>
                        <a:p>
                          <a:pPr algn="ctr"/>
                          <a:r>
                            <a:rPr lang="en-GB" sz="3600" dirty="0"/>
                            <a:t>1</a:t>
                          </a:r>
                        </a:p>
                      </a:txBody>
                      <a:tcPr/>
                    </a:tc>
                    <a:tc>
                      <a:txBody>
                        <a:bodyPr/>
                        <a:lstStyle/>
                        <a:p>
                          <a:pPr algn="ctr"/>
                          <a:r>
                            <a:rPr lang="en-GB" sz="3600" dirty="0"/>
                            <a:t>0</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3"/>
                      </a:ext>
                    </a:extLst>
                  </a:tr>
                  <a:tr h="635417">
                    <a:tc>
                      <a:txBody>
                        <a:bodyPr/>
                        <a:lstStyle/>
                        <a:p>
                          <a:pPr algn="ctr"/>
                          <a:r>
                            <a:rPr lang="en-GB" sz="3600" dirty="0"/>
                            <a:t>1</a:t>
                          </a:r>
                        </a:p>
                      </a:txBody>
                      <a:tcPr/>
                    </a:tc>
                    <a:tc>
                      <a:txBody>
                        <a:bodyPr/>
                        <a:lstStyle/>
                        <a:p>
                          <a:pPr algn="ctr"/>
                          <a:r>
                            <a:rPr lang="en-GB" sz="3600" dirty="0"/>
                            <a:t>1</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540838270"/>
                  </p:ext>
                </p:extLst>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gridCol w="1655969"/>
                    <a:gridCol w="1655969"/>
                    <a:gridCol w="1655969"/>
                    <a:gridCol w="1655969"/>
                    <a:gridCol w="1655969"/>
                    <a:gridCol w="1655969"/>
                  </a:tblGrid>
                  <a:tr h="641350">
                    <a:tc>
                      <a:txBody>
                        <a:bodyPr/>
                        <a:lstStyle/>
                        <a:p>
                          <a:pPr algn="ctr"/>
                          <a:r>
                            <a:rPr lang="en-GB" sz="3600" dirty="0" smtClean="0"/>
                            <a:t>A</a:t>
                          </a:r>
                          <a:endParaRPr lang="en-GB" sz="3600" dirty="0"/>
                        </a:p>
                      </a:txBody>
                      <a:tcPr/>
                    </a:tc>
                    <a:tc>
                      <a:txBody>
                        <a:bodyPr/>
                        <a:lstStyle/>
                        <a:p>
                          <a:pPr algn="ctr"/>
                          <a:r>
                            <a:rPr lang="en-GB" sz="3600" dirty="0" smtClean="0"/>
                            <a:t>B</a:t>
                          </a:r>
                          <a:endParaRPr lang="en-GB" sz="3600" dirty="0"/>
                        </a:p>
                      </a:txBody>
                      <a:tcPr/>
                    </a:tc>
                    <a:tc>
                      <a:txBody>
                        <a:bodyPr/>
                        <a:lstStyle/>
                        <a:p>
                          <a:pPr algn="ctr"/>
                          <a:r>
                            <a:rPr lang="en-GB" sz="3600" dirty="0" err="1" smtClean="0"/>
                            <a:t>A.B</a:t>
                          </a:r>
                          <a:endParaRPr lang="en-GB" sz="3600" dirty="0"/>
                        </a:p>
                      </a:txBody>
                      <a:tcPr/>
                    </a:tc>
                    <a:tc>
                      <a:txBody>
                        <a:bodyPr/>
                        <a:lstStyle/>
                        <a:p>
                          <a:endParaRPr lang="en-US"/>
                        </a:p>
                      </a:txBody>
                      <a:tcPr>
                        <a:blipFill rotWithShape="0">
                          <a:blip r:embed="rId3"/>
                          <a:stretch>
                            <a:fillRect l="-301476" t="-14286" r="-302583" b="-437143"/>
                          </a:stretch>
                        </a:blipFill>
                      </a:tcPr>
                    </a:tc>
                    <a:tc>
                      <a:txBody>
                        <a:bodyPr/>
                        <a:lstStyle/>
                        <a:p>
                          <a:endParaRPr lang="en-US"/>
                        </a:p>
                      </a:txBody>
                      <a:tcPr>
                        <a:blipFill rotWithShape="0">
                          <a:blip r:embed="rId3"/>
                          <a:stretch>
                            <a:fillRect l="-400000" t="-14286" r="-201471" b="-437143"/>
                          </a:stretch>
                        </a:blipFill>
                      </a:tcPr>
                    </a:tc>
                    <a:tc>
                      <a:txBody>
                        <a:bodyPr/>
                        <a:lstStyle/>
                        <a:p>
                          <a:endParaRPr lang="en-US"/>
                        </a:p>
                      </a:txBody>
                      <a:tcPr>
                        <a:blipFill rotWithShape="0">
                          <a:blip r:embed="rId3"/>
                          <a:stretch>
                            <a:fillRect l="-500000" t="-14286" r="-101471" b="-437143"/>
                          </a:stretch>
                        </a:blipFill>
                      </a:tcPr>
                    </a:tc>
                    <a:tc>
                      <a:txBody>
                        <a:bodyPr/>
                        <a:lstStyle/>
                        <a:p>
                          <a:endParaRPr lang="en-US"/>
                        </a:p>
                      </a:txBody>
                      <a:tcPr>
                        <a:blipFill rotWithShape="0">
                          <a:blip r:embed="rId3"/>
                          <a:stretch>
                            <a:fillRect l="-600000" t="-14286" r="-1471" b="-437143"/>
                          </a:stretch>
                        </a:blipFill>
                      </a:tcPr>
                    </a:tc>
                  </a:tr>
                  <a:tr h="640080">
                    <a:tc>
                      <a:txBody>
                        <a:bodyPr/>
                        <a:lstStyle/>
                        <a:p>
                          <a:pPr algn="ctr"/>
                          <a:r>
                            <a:rPr lang="en-GB" sz="3600" dirty="0" smtClean="0"/>
                            <a:t>0</a:t>
                          </a:r>
                          <a:endParaRPr lang="en-GB" sz="3600" dirty="0"/>
                        </a:p>
                      </a:txBody>
                      <a:tcPr/>
                    </a:tc>
                    <a:tc>
                      <a:txBody>
                        <a:bodyPr/>
                        <a:lstStyle/>
                        <a:p>
                          <a:pPr algn="ctr"/>
                          <a:r>
                            <a:rPr lang="en-GB" sz="3600" dirty="0" smtClean="0"/>
                            <a:t>0</a:t>
                          </a:r>
                          <a:endParaRPr lang="en-GB" sz="3600" dirty="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r>
                  <a:tr h="640080">
                    <a:tc>
                      <a:txBody>
                        <a:bodyPr/>
                        <a:lstStyle/>
                        <a:p>
                          <a:pPr algn="ctr"/>
                          <a:r>
                            <a:rPr lang="en-GB" sz="3600" dirty="0" smtClean="0"/>
                            <a:t>0</a:t>
                          </a:r>
                          <a:endParaRPr lang="en-GB" sz="3600" dirty="0"/>
                        </a:p>
                      </a:txBody>
                      <a:tcPr/>
                    </a:tc>
                    <a:tc>
                      <a:txBody>
                        <a:bodyPr/>
                        <a:lstStyle/>
                        <a:p>
                          <a:pPr algn="ctr"/>
                          <a:r>
                            <a:rPr lang="en-GB" sz="3600" dirty="0" smtClean="0"/>
                            <a:t>1</a:t>
                          </a:r>
                          <a:endParaRPr lang="en-GB" sz="3600" dirty="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r>
                  <a:tr h="640080">
                    <a:tc>
                      <a:txBody>
                        <a:bodyPr/>
                        <a:lstStyle/>
                        <a:p>
                          <a:pPr algn="ctr"/>
                          <a:r>
                            <a:rPr lang="en-GB" sz="3600" dirty="0" smtClean="0"/>
                            <a:t>1</a:t>
                          </a:r>
                          <a:endParaRPr lang="en-GB" sz="3600" dirty="0"/>
                        </a:p>
                      </a:txBody>
                      <a:tcPr/>
                    </a:tc>
                    <a:tc>
                      <a:txBody>
                        <a:bodyPr/>
                        <a:lstStyle/>
                        <a:p>
                          <a:pPr algn="ctr"/>
                          <a:r>
                            <a:rPr lang="en-GB" sz="3600" dirty="0" smtClean="0"/>
                            <a:t>0</a:t>
                          </a:r>
                          <a:endParaRPr lang="en-GB" sz="3600" dirty="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r>
                  <a:tr h="640080">
                    <a:tc>
                      <a:txBody>
                        <a:bodyPr/>
                        <a:lstStyle/>
                        <a:p>
                          <a:pPr algn="ctr"/>
                          <a:r>
                            <a:rPr lang="en-GB" sz="3600" dirty="0" smtClean="0"/>
                            <a:t>1</a:t>
                          </a:r>
                          <a:endParaRPr lang="en-GB" sz="3600" dirty="0"/>
                        </a:p>
                      </a:txBody>
                      <a:tcPr/>
                    </a:tc>
                    <a:tc>
                      <a:txBody>
                        <a:bodyPr/>
                        <a:lstStyle/>
                        <a:p>
                          <a:pPr algn="ctr"/>
                          <a:r>
                            <a:rPr lang="en-GB" sz="3600" dirty="0" smtClean="0"/>
                            <a:t>1</a:t>
                          </a:r>
                          <a:endParaRPr lang="en-GB" sz="3600" dirty="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dirty="0"/>
                        </a:p>
                      </a:txBody>
                      <a:tcPr/>
                    </a:tc>
                  </a:tr>
                </a:tbl>
              </a:graphicData>
            </a:graphic>
          </p:graphicFrame>
        </mc:Fallback>
      </mc:AlternateContent>
    </p:spTree>
    <p:extLst>
      <p:ext uri="{BB962C8B-B14F-4D97-AF65-F5344CB8AC3E}">
        <p14:creationId xmlns:p14="http://schemas.microsoft.com/office/powerpoint/2010/main" val="232668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charset="0"/>
                            </a:rPr>
                            <m:t>(</m:t>
                          </m:r>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r>
                            <a:rPr lang="en-GB" i="1">
                              <a:latin typeface="Cambria Math" charset="0"/>
                            </a:rPr>
                            <m:t>)</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e>
                      </m:acc>
                    </m:oMath>
                  </m:oMathPara>
                </a14:m>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25641" b="-53846"/>
                </a:stretch>
              </a:blipFill>
            </p:spPr>
            <p:txBody>
              <a:bodyPr/>
              <a:lstStyle/>
              <a:p>
                <a:r>
                  <a:rPr lang="en-GB">
                    <a:noFill/>
                  </a:rPr>
                  <a:t> </a:t>
                </a:r>
              </a:p>
            </p:txBody>
          </p:sp>
        </mc:Fallback>
      </mc:AlternateContent>
      <p:sp>
        <p:nvSpPr>
          <p:cNvPr id="3" name="Content Placeholder 2"/>
          <p:cNvSpPr>
            <a:spLocks noGrp="1"/>
          </p:cNvSpPr>
          <p:nvPr>
            <p:ph idx="1"/>
          </p:nvPr>
        </p:nvSpPr>
        <p:spPr/>
        <p:txBody>
          <a:bodyPr/>
          <a:lstStyle/>
          <a:p>
            <a:r>
              <a:rPr lang="en-GB" dirty="0"/>
              <a:t>NOT A AND NOT B = NOT A OR NOT B</a:t>
            </a:r>
          </a:p>
          <a:p>
            <a:r>
              <a:rPr lang="en-GB" dirty="0"/>
              <a:t>Now do positive A AND B (A.B)</a:t>
            </a:r>
          </a:p>
          <a:p>
            <a:endParaRPr lang="en-GB" dirty="0"/>
          </a:p>
          <a:p>
            <a:endParaRPr lang="en-GB"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extLst>
                        <a:ext uri="{9D8B030D-6E8A-4147-A177-3AD203B41FA5}">
                          <a16:colId xmlns:a16="http://schemas.microsoft.com/office/drawing/2014/main" val="20000"/>
                        </a:ext>
                      </a:extLst>
                    </a:gridCol>
                    <a:gridCol w="1655969">
                      <a:extLst>
                        <a:ext uri="{9D8B030D-6E8A-4147-A177-3AD203B41FA5}">
                          <a16:colId xmlns:a16="http://schemas.microsoft.com/office/drawing/2014/main" val="20001"/>
                        </a:ext>
                      </a:extLst>
                    </a:gridCol>
                    <a:gridCol w="1655969">
                      <a:extLst>
                        <a:ext uri="{9D8B030D-6E8A-4147-A177-3AD203B41FA5}">
                          <a16:colId xmlns:a16="http://schemas.microsoft.com/office/drawing/2014/main" val="20002"/>
                        </a:ext>
                      </a:extLst>
                    </a:gridCol>
                    <a:gridCol w="1655969">
                      <a:extLst>
                        <a:ext uri="{9D8B030D-6E8A-4147-A177-3AD203B41FA5}">
                          <a16:colId xmlns:a16="http://schemas.microsoft.com/office/drawing/2014/main" val="20003"/>
                        </a:ext>
                      </a:extLst>
                    </a:gridCol>
                    <a:gridCol w="1655969">
                      <a:extLst>
                        <a:ext uri="{9D8B030D-6E8A-4147-A177-3AD203B41FA5}">
                          <a16:colId xmlns:a16="http://schemas.microsoft.com/office/drawing/2014/main" val="20004"/>
                        </a:ext>
                      </a:extLst>
                    </a:gridCol>
                    <a:gridCol w="1655969">
                      <a:extLst>
                        <a:ext uri="{9D8B030D-6E8A-4147-A177-3AD203B41FA5}">
                          <a16:colId xmlns:a16="http://schemas.microsoft.com/office/drawing/2014/main" val="20005"/>
                        </a:ext>
                      </a:extLst>
                    </a:gridCol>
                    <a:gridCol w="1655969">
                      <a:extLst>
                        <a:ext uri="{9D8B030D-6E8A-4147-A177-3AD203B41FA5}">
                          <a16:colId xmlns:a16="http://schemas.microsoft.com/office/drawing/2014/main" val="20006"/>
                        </a:ext>
                      </a:extLst>
                    </a:gridCol>
                  </a:tblGrid>
                  <a:tr h="635417">
                    <a:tc>
                      <a:txBody>
                        <a:bodyPr/>
                        <a:lstStyle/>
                        <a:p>
                          <a:pPr algn="ctr"/>
                          <a:r>
                            <a:rPr lang="en-GB" sz="3600" dirty="0"/>
                            <a:t>A</a:t>
                          </a:r>
                        </a:p>
                      </a:txBody>
                      <a:tcPr/>
                    </a:tc>
                    <a:tc>
                      <a:txBody>
                        <a:bodyPr/>
                        <a:lstStyle/>
                        <a:p>
                          <a:pPr algn="ctr"/>
                          <a:r>
                            <a:rPr lang="en-GB" sz="3600" dirty="0"/>
                            <a:t>B</a:t>
                          </a:r>
                        </a:p>
                      </a:txBody>
                      <a:tcPr/>
                    </a:tc>
                    <a:tc>
                      <a:txBody>
                        <a:bodyPr/>
                        <a:lstStyle/>
                        <a:p>
                          <a:pPr algn="ctr"/>
                          <a:r>
                            <a:rPr lang="en-GB" sz="3600" dirty="0">
                              <a:solidFill>
                                <a:schemeClr val="tx1"/>
                              </a:solidFill>
                            </a:rPr>
                            <a:t>A.B</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acc>
                                  <m:accPr>
                                    <m:chr m:val="̅"/>
                                    <m:ctrlPr>
                                      <a:rPr lang="en-GB" sz="3600" i="1">
                                        <a:latin typeface="Cambria Math" panose="02040503050406030204" pitchFamily="18" charset="0"/>
                                      </a:rPr>
                                    </m:ctrlPr>
                                  </m:accPr>
                                  <m:e>
                                    <m:r>
                                      <a:rPr lang="en-GB" sz="3600" i="1">
                                        <a:latin typeface="Cambria Math" charset="0"/>
                                      </a:rPr>
                                      <m:t>𝐵</m:t>
                                    </m:r>
                                  </m:e>
                                </m:acc>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𝐵</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acc>
                                  <m:accPr>
                                    <m:chr m:val="̅"/>
                                    <m:ctrlPr>
                                      <a:rPr lang="en-GB" sz="3600" i="1">
                                        <a:latin typeface="Cambria Math" panose="02040503050406030204" pitchFamily="18" charset="0"/>
                                      </a:rPr>
                                    </m:ctrlPr>
                                  </m:accPr>
                                  <m:e>
                                    <m:r>
                                      <a:rPr lang="en-GB" sz="3600" i="1">
                                        <a:latin typeface="Cambria Math" charset="0"/>
                                      </a:rPr>
                                      <m:t>𝐵</m:t>
                                    </m:r>
                                  </m:e>
                                </m:acc>
                              </m:oMath>
                            </m:oMathPara>
                          </a14:m>
                          <a:endParaRPr lang="en-GB" sz="3600" dirty="0"/>
                        </a:p>
                      </a:txBody>
                      <a:tcPr/>
                    </a:tc>
                    <a:extLst>
                      <a:ext uri="{0D108BD9-81ED-4DB2-BD59-A6C34878D82A}">
                        <a16:rowId xmlns:a16="http://schemas.microsoft.com/office/drawing/2014/main" val="10000"/>
                      </a:ext>
                    </a:extLst>
                  </a:tr>
                  <a:tr h="635417">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dirty="0">
                              <a:solidFill>
                                <a:schemeClr val="tx1"/>
                              </a:solidFill>
                            </a:rPr>
                            <a:t>0</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1"/>
                      </a:ext>
                    </a:extLst>
                  </a:tr>
                  <a:tr h="635417">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dirty="0">
                              <a:solidFill>
                                <a:schemeClr val="tx1"/>
                              </a:solidFill>
                            </a:rPr>
                            <a:t>0</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2"/>
                      </a:ext>
                    </a:extLst>
                  </a:tr>
                  <a:tr h="635417">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dirty="0">
                              <a:solidFill>
                                <a:schemeClr val="tx1"/>
                              </a:solidFill>
                            </a:rPr>
                            <a:t>0</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3"/>
                      </a:ext>
                    </a:extLst>
                  </a:tr>
                  <a:tr h="635417">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dirty="0">
                              <a:solidFill>
                                <a:schemeClr val="tx1"/>
                              </a:solidFill>
                            </a:rPr>
                            <a:t>1</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57011935"/>
                  </p:ext>
                </p:extLst>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gridCol w="1655969"/>
                    <a:gridCol w="1655969"/>
                    <a:gridCol w="1655969"/>
                    <a:gridCol w="1655969"/>
                    <a:gridCol w="1655969"/>
                    <a:gridCol w="1655969"/>
                  </a:tblGrid>
                  <a:tr h="641350">
                    <a:tc>
                      <a:txBody>
                        <a:bodyPr/>
                        <a:lstStyle/>
                        <a:p>
                          <a:pPr algn="ctr"/>
                          <a:r>
                            <a:rPr lang="en-GB" sz="3600" dirty="0" smtClean="0"/>
                            <a:t>A</a:t>
                          </a:r>
                          <a:endParaRPr lang="en-GB" sz="3600" dirty="0"/>
                        </a:p>
                      </a:txBody>
                      <a:tcPr/>
                    </a:tc>
                    <a:tc>
                      <a:txBody>
                        <a:bodyPr/>
                        <a:lstStyle/>
                        <a:p>
                          <a:pPr algn="ctr"/>
                          <a:r>
                            <a:rPr lang="en-GB" sz="3600" dirty="0" smtClean="0"/>
                            <a:t>B</a:t>
                          </a:r>
                          <a:endParaRPr lang="en-GB" sz="3600" dirty="0"/>
                        </a:p>
                      </a:txBody>
                      <a:tcPr/>
                    </a:tc>
                    <a:tc>
                      <a:txBody>
                        <a:bodyPr/>
                        <a:lstStyle/>
                        <a:p>
                          <a:pPr algn="ctr"/>
                          <a:r>
                            <a:rPr lang="en-GB" sz="3600" dirty="0" err="1" smtClean="0">
                              <a:solidFill>
                                <a:schemeClr val="tx1"/>
                              </a:solidFill>
                            </a:rPr>
                            <a:t>A.B</a:t>
                          </a:r>
                          <a:endParaRPr lang="en-GB" sz="3600" dirty="0">
                            <a:solidFill>
                              <a:schemeClr val="tx1"/>
                            </a:solidFill>
                          </a:endParaRPr>
                        </a:p>
                      </a:txBody>
                      <a:tcPr/>
                    </a:tc>
                    <a:tc>
                      <a:txBody>
                        <a:bodyPr/>
                        <a:lstStyle/>
                        <a:p>
                          <a:endParaRPr lang="en-US"/>
                        </a:p>
                      </a:txBody>
                      <a:tcPr>
                        <a:blipFill rotWithShape="0">
                          <a:blip r:embed="rId3"/>
                          <a:stretch>
                            <a:fillRect l="-301476" t="-14286" r="-302583" b="-437143"/>
                          </a:stretch>
                        </a:blipFill>
                      </a:tcPr>
                    </a:tc>
                    <a:tc>
                      <a:txBody>
                        <a:bodyPr/>
                        <a:lstStyle/>
                        <a:p>
                          <a:endParaRPr lang="en-US"/>
                        </a:p>
                      </a:txBody>
                      <a:tcPr>
                        <a:blipFill rotWithShape="0">
                          <a:blip r:embed="rId3"/>
                          <a:stretch>
                            <a:fillRect l="-400000" t="-14286" r="-201471" b="-437143"/>
                          </a:stretch>
                        </a:blipFill>
                      </a:tcPr>
                    </a:tc>
                    <a:tc>
                      <a:txBody>
                        <a:bodyPr/>
                        <a:lstStyle/>
                        <a:p>
                          <a:endParaRPr lang="en-US"/>
                        </a:p>
                      </a:txBody>
                      <a:tcPr>
                        <a:blipFill rotWithShape="0">
                          <a:blip r:embed="rId3"/>
                          <a:stretch>
                            <a:fillRect l="-500000" t="-14286" r="-101471" b="-437143"/>
                          </a:stretch>
                        </a:blipFill>
                      </a:tcPr>
                    </a:tc>
                    <a:tc>
                      <a:txBody>
                        <a:bodyPr/>
                        <a:lstStyle/>
                        <a:p>
                          <a:endParaRPr lang="en-US"/>
                        </a:p>
                      </a:txBody>
                      <a:tcPr>
                        <a:blipFill rotWithShape="0">
                          <a:blip r:embed="rId3"/>
                          <a:stretch>
                            <a:fillRect l="-600000" t="-14286" r="-1471" b="-437143"/>
                          </a:stretch>
                        </a:blipFill>
                      </a:tcPr>
                    </a:tc>
                  </a:tr>
                  <a:tr h="640080">
                    <a:tc>
                      <a:txBody>
                        <a:bodyPr/>
                        <a:lstStyle/>
                        <a:p>
                          <a:pPr algn="ctr"/>
                          <a:r>
                            <a:rPr lang="en-GB" sz="3600" dirty="0" smtClean="0"/>
                            <a:t>0</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endParaRPr lang="en-GB" sz="3600" dirty="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r>
                  <a:tr h="640080">
                    <a:tc>
                      <a:txBody>
                        <a:bodyPr/>
                        <a:lstStyle/>
                        <a:p>
                          <a:pPr algn="ctr"/>
                          <a:r>
                            <a:rPr lang="en-GB" sz="3600" dirty="0" smtClean="0"/>
                            <a:t>0</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r>
                  <a:tr h="640080">
                    <a:tc>
                      <a:txBody>
                        <a:bodyPr/>
                        <a:lstStyle/>
                        <a:p>
                          <a:pPr algn="ctr"/>
                          <a:r>
                            <a:rPr lang="en-GB" sz="3600" dirty="0" smtClean="0"/>
                            <a:t>1</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endParaRPr lang="en-GB" sz="3600" dirty="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r>
                  <a:tr h="640080">
                    <a:tc>
                      <a:txBody>
                        <a:bodyPr/>
                        <a:lstStyle/>
                        <a:p>
                          <a:pPr algn="ctr"/>
                          <a:r>
                            <a:rPr lang="en-GB" sz="3600" dirty="0" smtClean="0"/>
                            <a:t>1</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dirty="0" smtClean="0">
                              <a:solidFill>
                                <a:schemeClr val="tx1"/>
                              </a:solidFill>
                            </a:rPr>
                            <a:t>1</a:t>
                          </a:r>
                          <a:endParaRPr lang="en-GB" sz="3600" dirty="0">
                            <a:solidFill>
                              <a:schemeClr val="tx1"/>
                            </a:solidFill>
                          </a:endParaRPr>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dirty="0"/>
                        </a:p>
                      </a:txBody>
                      <a:tcPr/>
                    </a:tc>
                  </a:tr>
                </a:tbl>
              </a:graphicData>
            </a:graphic>
          </p:graphicFrame>
        </mc:Fallback>
      </mc:AlternateContent>
    </p:spTree>
    <p:extLst>
      <p:ext uri="{BB962C8B-B14F-4D97-AF65-F5344CB8AC3E}">
        <p14:creationId xmlns:p14="http://schemas.microsoft.com/office/powerpoint/2010/main" val="128279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charset="0"/>
                            </a:rPr>
                            <m:t>(</m:t>
                          </m:r>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r>
                            <a:rPr lang="en-GB" i="1">
                              <a:latin typeface="Cambria Math" charset="0"/>
                            </a:rPr>
                            <m:t>)</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e>
                      </m:acc>
                    </m:oMath>
                  </m:oMathPara>
                </a14:m>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25641" b="-53846"/>
                </a:stretch>
              </a:blipFill>
            </p:spPr>
            <p:txBody>
              <a:bodyPr/>
              <a:lstStyle/>
              <a:p>
                <a:r>
                  <a:rPr lang="en-GB">
                    <a:noFill/>
                  </a:rPr>
                  <a:t> </a:t>
                </a:r>
              </a:p>
            </p:txBody>
          </p:sp>
        </mc:Fallback>
      </mc:AlternateContent>
      <p:sp>
        <p:nvSpPr>
          <p:cNvPr id="3" name="Content Placeholder 2"/>
          <p:cNvSpPr>
            <a:spLocks noGrp="1"/>
          </p:cNvSpPr>
          <p:nvPr>
            <p:ph idx="1"/>
          </p:nvPr>
        </p:nvSpPr>
        <p:spPr/>
        <p:txBody>
          <a:bodyPr/>
          <a:lstStyle/>
          <a:p>
            <a:r>
              <a:rPr lang="en-GB" dirty="0"/>
              <a:t>NOT A AND NOT B = NOT A OR NOT B</a:t>
            </a:r>
          </a:p>
          <a:p>
            <a:r>
              <a:rPr lang="en-GB" dirty="0"/>
              <a:t>But we want the inverse of A.B </a:t>
            </a:r>
          </a:p>
          <a:p>
            <a:endParaRPr lang="en-GB" dirty="0"/>
          </a:p>
          <a:p>
            <a:endParaRPr lang="en-GB"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extLst>
                        <a:ext uri="{9D8B030D-6E8A-4147-A177-3AD203B41FA5}">
                          <a16:colId xmlns:a16="http://schemas.microsoft.com/office/drawing/2014/main" val="20000"/>
                        </a:ext>
                      </a:extLst>
                    </a:gridCol>
                    <a:gridCol w="1655969">
                      <a:extLst>
                        <a:ext uri="{9D8B030D-6E8A-4147-A177-3AD203B41FA5}">
                          <a16:colId xmlns:a16="http://schemas.microsoft.com/office/drawing/2014/main" val="20001"/>
                        </a:ext>
                      </a:extLst>
                    </a:gridCol>
                    <a:gridCol w="1655969">
                      <a:extLst>
                        <a:ext uri="{9D8B030D-6E8A-4147-A177-3AD203B41FA5}">
                          <a16:colId xmlns:a16="http://schemas.microsoft.com/office/drawing/2014/main" val="20002"/>
                        </a:ext>
                      </a:extLst>
                    </a:gridCol>
                    <a:gridCol w="1655969">
                      <a:extLst>
                        <a:ext uri="{9D8B030D-6E8A-4147-A177-3AD203B41FA5}">
                          <a16:colId xmlns:a16="http://schemas.microsoft.com/office/drawing/2014/main" val="20003"/>
                        </a:ext>
                      </a:extLst>
                    </a:gridCol>
                    <a:gridCol w="1655969">
                      <a:extLst>
                        <a:ext uri="{9D8B030D-6E8A-4147-A177-3AD203B41FA5}">
                          <a16:colId xmlns:a16="http://schemas.microsoft.com/office/drawing/2014/main" val="20004"/>
                        </a:ext>
                      </a:extLst>
                    </a:gridCol>
                    <a:gridCol w="1655969">
                      <a:extLst>
                        <a:ext uri="{9D8B030D-6E8A-4147-A177-3AD203B41FA5}">
                          <a16:colId xmlns:a16="http://schemas.microsoft.com/office/drawing/2014/main" val="20005"/>
                        </a:ext>
                      </a:extLst>
                    </a:gridCol>
                    <a:gridCol w="1655969">
                      <a:extLst>
                        <a:ext uri="{9D8B030D-6E8A-4147-A177-3AD203B41FA5}">
                          <a16:colId xmlns:a16="http://schemas.microsoft.com/office/drawing/2014/main" val="20006"/>
                        </a:ext>
                      </a:extLst>
                    </a:gridCol>
                  </a:tblGrid>
                  <a:tr h="635417">
                    <a:tc>
                      <a:txBody>
                        <a:bodyPr/>
                        <a:lstStyle/>
                        <a:p>
                          <a:pPr algn="ctr"/>
                          <a:r>
                            <a:rPr lang="en-GB" sz="3600" dirty="0"/>
                            <a:t>A</a:t>
                          </a:r>
                        </a:p>
                      </a:txBody>
                      <a:tcPr/>
                    </a:tc>
                    <a:tc>
                      <a:txBody>
                        <a:bodyPr/>
                        <a:lstStyle/>
                        <a:p>
                          <a:pPr algn="ctr"/>
                          <a:r>
                            <a:rPr lang="en-GB" sz="3600" dirty="0"/>
                            <a:t>B</a:t>
                          </a:r>
                        </a:p>
                      </a:txBody>
                      <a:tcPr/>
                    </a:tc>
                    <a:tc>
                      <a:txBody>
                        <a:bodyPr/>
                        <a:lstStyle/>
                        <a:p>
                          <a:pPr algn="ctr"/>
                          <a:r>
                            <a:rPr lang="en-GB" sz="3600" dirty="0">
                              <a:solidFill>
                                <a:schemeClr val="tx1"/>
                              </a:solidFill>
                            </a:rPr>
                            <a:t>A.B</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b="1" i="1" smtClean="0">
                                        <a:solidFill>
                                          <a:srgbClr val="FF0000"/>
                                        </a:solidFill>
                                        <a:latin typeface="Cambria Math" panose="02040503050406030204" pitchFamily="18" charset="0"/>
                                      </a:rPr>
                                    </m:ctrlPr>
                                  </m:accPr>
                                  <m:e>
                                    <m:r>
                                      <a:rPr lang="en-GB" sz="3600" b="1" i="1">
                                        <a:solidFill>
                                          <a:srgbClr val="FF0000"/>
                                        </a:solidFill>
                                        <a:latin typeface="Cambria Math" charset="0"/>
                                      </a:rPr>
                                      <m:t>𝑨</m:t>
                                    </m:r>
                                  </m:e>
                                </m:acc>
                                <m:r>
                                  <a:rPr lang="en-GB" sz="3600" b="1" i="1">
                                    <a:solidFill>
                                      <a:srgbClr val="FF0000"/>
                                    </a:solidFill>
                                    <a:latin typeface="Cambria Math" charset="0"/>
                                  </a:rPr>
                                  <m:t> .</m:t>
                                </m:r>
                                <m:acc>
                                  <m:accPr>
                                    <m:chr m:val="̅"/>
                                    <m:ctrlPr>
                                      <a:rPr lang="en-GB" sz="3600" b="1" i="1">
                                        <a:solidFill>
                                          <a:srgbClr val="FF0000"/>
                                        </a:solidFill>
                                        <a:latin typeface="Cambria Math" panose="02040503050406030204" pitchFamily="18" charset="0"/>
                                      </a:rPr>
                                    </m:ctrlPr>
                                  </m:accPr>
                                  <m:e>
                                    <m:r>
                                      <a:rPr lang="en-GB" sz="3600" b="1" i="1">
                                        <a:solidFill>
                                          <a:srgbClr val="FF0000"/>
                                        </a:solidFill>
                                        <a:latin typeface="Cambria Math" charset="0"/>
                                      </a:rPr>
                                      <m:t>𝑩</m:t>
                                    </m:r>
                                  </m:e>
                                </m:acc>
                              </m:oMath>
                            </m:oMathPara>
                          </a14:m>
                          <a:endParaRPr lang="en-GB" sz="3600" b="1" dirty="0">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𝐵</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acc>
                                  <m:accPr>
                                    <m:chr m:val="̅"/>
                                    <m:ctrlPr>
                                      <a:rPr lang="en-GB" sz="3600" i="1">
                                        <a:latin typeface="Cambria Math" panose="02040503050406030204" pitchFamily="18" charset="0"/>
                                      </a:rPr>
                                    </m:ctrlPr>
                                  </m:accPr>
                                  <m:e>
                                    <m:r>
                                      <a:rPr lang="en-GB" sz="3600" i="1">
                                        <a:latin typeface="Cambria Math" charset="0"/>
                                      </a:rPr>
                                      <m:t>𝐵</m:t>
                                    </m:r>
                                  </m:e>
                                </m:acc>
                              </m:oMath>
                            </m:oMathPara>
                          </a14:m>
                          <a:endParaRPr lang="en-GB" sz="3600" dirty="0"/>
                        </a:p>
                      </a:txBody>
                      <a:tcPr/>
                    </a:tc>
                    <a:extLst>
                      <a:ext uri="{0D108BD9-81ED-4DB2-BD59-A6C34878D82A}">
                        <a16:rowId xmlns:a16="http://schemas.microsoft.com/office/drawing/2014/main" val="10000"/>
                      </a:ext>
                    </a:extLst>
                  </a:tr>
                  <a:tr h="635417">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dirty="0">
                              <a:solidFill>
                                <a:schemeClr val="tx1"/>
                              </a:solidFill>
                            </a:rPr>
                            <a:t>0</a:t>
                          </a:r>
                        </a:p>
                      </a:txBody>
                      <a:tcPr/>
                    </a:tc>
                    <a:tc>
                      <a:txBody>
                        <a:bodyPr/>
                        <a:lstStyle/>
                        <a:p>
                          <a:pPr algn="ctr"/>
                          <a:r>
                            <a:rPr lang="en-GB" sz="3600" b="1" dirty="0">
                              <a:solidFill>
                                <a:srgbClr val="FF0000"/>
                              </a:solidFill>
                            </a:rPr>
                            <a:t>1</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1"/>
                      </a:ext>
                    </a:extLst>
                  </a:tr>
                  <a:tr h="635417">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dirty="0">
                              <a:solidFill>
                                <a:schemeClr val="tx1"/>
                              </a:solidFill>
                            </a:rPr>
                            <a:t>0</a:t>
                          </a:r>
                        </a:p>
                      </a:txBody>
                      <a:tcPr/>
                    </a:tc>
                    <a:tc>
                      <a:txBody>
                        <a:bodyPr/>
                        <a:lstStyle/>
                        <a:p>
                          <a:pPr algn="ctr"/>
                          <a:r>
                            <a:rPr lang="en-GB" sz="3600" b="1" dirty="0">
                              <a:solidFill>
                                <a:srgbClr val="FF0000"/>
                              </a:solidFill>
                            </a:rPr>
                            <a:t>1</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2"/>
                      </a:ext>
                    </a:extLst>
                  </a:tr>
                  <a:tr h="635417">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dirty="0">
                              <a:solidFill>
                                <a:schemeClr val="tx1"/>
                              </a:solidFill>
                            </a:rPr>
                            <a:t>0</a:t>
                          </a:r>
                        </a:p>
                      </a:txBody>
                      <a:tcPr/>
                    </a:tc>
                    <a:tc>
                      <a:txBody>
                        <a:bodyPr/>
                        <a:lstStyle/>
                        <a:p>
                          <a:pPr algn="ctr"/>
                          <a:r>
                            <a:rPr lang="en-GB" sz="3600" b="1" dirty="0">
                              <a:solidFill>
                                <a:srgbClr val="FF0000"/>
                              </a:solidFill>
                            </a:rPr>
                            <a:t>1</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3"/>
                      </a:ext>
                    </a:extLst>
                  </a:tr>
                  <a:tr h="635417">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dirty="0">
                              <a:solidFill>
                                <a:schemeClr val="tx1"/>
                              </a:solidFill>
                            </a:rPr>
                            <a:t>1</a:t>
                          </a:r>
                        </a:p>
                      </a:txBody>
                      <a:tcPr/>
                    </a:tc>
                    <a:tc>
                      <a:txBody>
                        <a:bodyPr/>
                        <a:lstStyle/>
                        <a:p>
                          <a:pPr algn="ctr"/>
                          <a:r>
                            <a:rPr lang="en-GB" sz="3600" b="1" dirty="0">
                              <a:solidFill>
                                <a:srgbClr val="FF0000"/>
                              </a:solidFill>
                            </a:rPr>
                            <a:t>0</a:t>
                          </a:r>
                        </a:p>
                      </a:txBody>
                      <a:tcPr/>
                    </a:tc>
                    <a:tc>
                      <a:txBody>
                        <a:bodyPr/>
                        <a:lstStyle/>
                        <a:p>
                          <a:pPr algn="ctr"/>
                          <a:endParaRPr lang="en-GB" sz="3600" dirty="0"/>
                        </a:p>
                      </a:txBody>
                      <a:tcPr/>
                    </a:tc>
                    <a:tc>
                      <a:txBody>
                        <a:bodyPr/>
                        <a:lstStyle/>
                        <a:p>
                          <a:pPr algn="ctr"/>
                          <a:endParaRPr lang="en-GB" sz="3600" dirty="0"/>
                        </a:p>
                      </a:txBody>
                      <a:tcPr/>
                    </a:tc>
                    <a:tc>
                      <a:txBody>
                        <a:bodyPr/>
                        <a:lstStyle/>
                        <a:p>
                          <a:pPr algn="ctr"/>
                          <a:endParaRPr lang="en-GB" sz="3600"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09958508"/>
                  </p:ext>
                </p:extLst>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gridCol w="1655969"/>
                    <a:gridCol w="1655969"/>
                    <a:gridCol w="1655969"/>
                    <a:gridCol w="1655969"/>
                    <a:gridCol w="1655969"/>
                    <a:gridCol w="1655969"/>
                  </a:tblGrid>
                  <a:tr h="641350">
                    <a:tc>
                      <a:txBody>
                        <a:bodyPr/>
                        <a:lstStyle/>
                        <a:p>
                          <a:pPr algn="ctr"/>
                          <a:r>
                            <a:rPr lang="en-GB" sz="3600" dirty="0" smtClean="0"/>
                            <a:t>A</a:t>
                          </a:r>
                          <a:endParaRPr lang="en-GB" sz="3600" dirty="0"/>
                        </a:p>
                      </a:txBody>
                      <a:tcPr/>
                    </a:tc>
                    <a:tc>
                      <a:txBody>
                        <a:bodyPr/>
                        <a:lstStyle/>
                        <a:p>
                          <a:pPr algn="ctr"/>
                          <a:r>
                            <a:rPr lang="en-GB" sz="3600" dirty="0" smtClean="0"/>
                            <a:t>B</a:t>
                          </a:r>
                          <a:endParaRPr lang="en-GB" sz="3600" dirty="0"/>
                        </a:p>
                      </a:txBody>
                      <a:tcPr/>
                    </a:tc>
                    <a:tc>
                      <a:txBody>
                        <a:bodyPr/>
                        <a:lstStyle/>
                        <a:p>
                          <a:pPr algn="ctr"/>
                          <a:r>
                            <a:rPr lang="en-GB" sz="3600" dirty="0" err="1" smtClean="0">
                              <a:solidFill>
                                <a:schemeClr val="tx1"/>
                              </a:solidFill>
                            </a:rPr>
                            <a:t>A.B</a:t>
                          </a:r>
                          <a:endParaRPr lang="en-GB" sz="3600" dirty="0">
                            <a:solidFill>
                              <a:schemeClr val="tx1"/>
                            </a:solidFill>
                          </a:endParaRPr>
                        </a:p>
                      </a:txBody>
                      <a:tcPr/>
                    </a:tc>
                    <a:tc>
                      <a:txBody>
                        <a:bodyPr/>
                        <a:lstStyle/>
                        <a:p>
                          <a:endParaRPr lang="en-US"/>
                        </a:p>
                      </a:txBody>
                      <a:tcPr>
                        <a:blipFill rotWithShape="0">
                          <a:blip r:embed="rId3"/>
                          <a:stretch>
                            <a:fillRect l="-301476" t="-14286" r="-302583" b="-437143"/>
                          </a:stretch>
                        </a:blipFill>
                      </a:tcPr>
                    </a:tc>
                    <a:tc>
                      <a:txBody>
                        <a:bodyPr/>
                        <a:lstStyle/>
                        <a:p>
                          <a:endParaRPr lang="en-US"/>
                        </a:p>
                      </a:txBody>
                      <a:tcPr>
                        <a:blipFill rotWithShape="0">
                          <a:blip r:embed="rId3"/>
                          <a:stretch>
                            <a:fillRect l="-400000" t="-14286" r="-201471" b="-437143"/>
                          </a:stretch>
                        </a:blipFill>
                      </a:tcPr>
                    </a:tc>
                    <a:tc>
                      <a:txBody>
                        <a:bodyPr/>
                        <a:lstStyle/>
                        <a:p>
                          <a:endParaRPr lang="en-US"/>
                        </a:p>
                      </a:txBody>
                      <a:tcPr>
                        <a:blipFill rotWithShape="0">
                          <a:blip r:embed="rId3"/>
                          <a:stretch>
                            <a:fillRect l="-500000" t="-14286" r="-101471" b="-437143"/>
                          </a:stretch>
                        </a:blipFill>
                      </a:tcPr>
                    </a:tc>
                    <a:tc>
                      <a:txBody>
                        <a:bodyPr/>
                        <a:lstStyle/>
                        <a:p>
                          <a:endParaRPr lang="en-US"/>
                        </a:p>
                      </a:txBody>
                      <a:tcPr>
                        <a:blipFill rotWithShape="0">
                          <a:blip r:embed="rId3"/>
                          <a:stretch>
                            <a:fillRect l="-600000" t="-14286" r="-1471" b="-437143"/>
                          </a:stretch>
                        </a:blipFill>
                      </a:tcPr>
                    </a:tc>
                  </a:tr>
                  <a:tr h="640080">
                    <a:tc>
                      <a:txBody>
                        <a:bodyPr/>
                        <a:lstStyle/>
                        <a:p>
                          <a:pPr algn="ctr"/>
                          <a:r>
                            <a:rPr lang="en-GB" sz="3600" dirty="0" smtClean="0"/>
                            <a:t>0</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c>
                      <a:txBody>
                        <a:bodyPr/>
                        <a:lstStyle/>
                        <a:p>
                          <a:pPr algn="ctr"/>
                          <a:endParaRPr lang="en-GB" sz="3600" dirty="0"/>
                        </a:p>
                      </a:txBody>
                      <a:tcPr/>
                    </a:tc>
                    <a:tc>
                      <a:txBody>
                        <a:bodyPr/>
                        <a:lstStyle/>
                        <a:p>
                          <a:pPr algn="ctr"/>
                          <a:endParaRPr lang="en-GB" sz="3600"/>
                        </a:p>
                      </a:txBody>
                      <a:tcPr/>
                    </a:tc>
                    <a:tc>
                      <a:txBody>
                        <a:bodyPr/>
                        <a:lstStyle/>
                        <a:p>
                          <a:pPr algn="ctr"/>
                          <a:endParaRPr lang="en-GB" sz="3600"/>
                        </a:p>
                      </a:txBody>
                      <a:tcPr/>
                    </a:tc>
                  </a:tr>
                  <a:tr h="640080">
                    <a:tc>
                      <a:txBody>
                        <a:bodyPr/>
                        <a:lstStyle/>
                        <a:p>
                          <a:pPr algn="ctr"/>
                          <a:r>
                            <a:rPr lang="en-GB" sz="3600" dirty="0" smtClean="0"/>
                            <a:t>0</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c>
                      <a:txBody>
                        <a:bodyPr/>
                        <a:lstStyle/>
                        <a:p>
                          <a:pPr algn="ctr"/>
                          <a:endParaRPr lang="en-GB" sz="3600" dirty="0"/>
                        </a:p>
                      </a:txBody>
                      <a:tcPr/>
                    </a:tc>
                    <a:tc>
                      <a:txBody>
                        <a:bodyPr/>
                        <a:lstStyle/>
                        <a:p>
                          <a:pPr algn="ctr"/>
                          <a:endParaRPr lang="en-GB" sz="3600"/>
                        </a:p>
                      </a:txBody>
                      <a:tcPr/>
                    </a:tc>
                    <a:tc>
                      <a:txBody>
                        <a:bodyPr/>
                        <a:lstStyle/>
                        <a:p>
                          <a:pPr algn="ctr"/>
                          <a:endParaRPr lang="en-GB" sz="3600"/>
                        </a:p>
                      </a:txBody>
                      <a:tcPr/>
                    </a:tc>
                  </a:tr>
                  <a:tr h="640080">
                    <a:tc>
                      <a:txBody>
                        <a:bodyPr/>
                        <a:lstStyle/>
                        <a:p>
                          <a:pPr algn="ctr"/>
                          <a:r>
                            <a:rPr lang="en-GB" sz="3600" dirty="0" smtClean="0"/>
                            <a:t>1</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a:p>
                      </a:txBody>
                      <a:tcPr/>
                    </a:tc>
                  </a:tr>
                  <a:tr h="640080">
                    <a:tc>
                      <a:txBody>
                        <a:bodyPr/>
                        <a:lstStyle/>
                        <a:p>
                          <a:pPr algn="ctr"/>
                          <a:r>
                            <a:rPr lang="en-GB" sz="3600" dirty="0" smtClean="0"/>
                            <a:t>1</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dirty="0" smtClean="0">
                              <a:solidFill>
                                <a:schemeClr val="tx1"/>
                              </a:solidFill>
                            </a:rPr>
                            <a:t>1</a:t>
                          </a:r>
                          <a:endParaRPr lang="en-GB" sz="3600" dirty="0">
                            <a:solidFill>
                              <a:schemeClr val="tx1"/>
                            </a:solidFill>
                          </a:endParaRPr>
                        </a:p>
                      </a:txBody>
                      <a:tcPr/>
                    </a:tc>
                    <a:tc>
                      <a:txBody>
                        <a:bodyPr/>
                        <a:lstStyle/>
                        <a:p>
                          <a:pPr algn="ctr"/>
                          <a:r>
                            <a:rPr lang="en-GB" sz="3600" b="1" dirty="0" smtClean="0">
                              <a:solidFill>
                                <a:srgbClr val="FF0000"/>
                              </a:solidFill>
                            </a:rPr>
                            <a:t>0</a:t>
                          </a:r>
                          <a:endParaRPr lang="en-GB" sz="3600" b="1" dirty="0">
                            <a:solidFill>
                              <a:srgbClr val="FF0000"/>
                            </a:solidFill>
                          </a:endParaRPr>
                        </a:p>
                      </a:txBody>
                      <a:tcPr/>
                    </a:tc>
                    <a:tc>
                      <a:txBody>
                        <a:bodyPr/>
                        <a:lstStyle/>
                        <a:p>
                          <a:pPr algn="ctr"/>
                          <a:endParaRPr lang="en-GB" sz="3600"/>
                        </a:p>
                      </a:txBody>
                      <a:tcPr/>
                    </a:tc>
                    <a:tc>
                      <a:txBody>
                        <a:bodyPr/>
                        <a:lstStyle/>
                        <a:p>
                          <a:pPr algn="ctr"/>
                          <a:endParaRPr lang="en-GB" sz="3600"/>
                        </a:p>
                      </a:txBody>
                      <a:tcPr/>
                    </a:tc>
                    <a:tc>
                      <a:txBody>
                        <a:bodyPr/>
                        <a:lstStyle/>
                        <a:p>
                          <a:pPr algn="ctr"/>
                          <a:endParaRPr lang="en-GB" sz="3600" dirty="0"/>
                        </a:p>
                      </a:txBody>
                      <a:tcPr/>
                    </a:tc>
                  </a:tr>
                </a:tbl>
              </a:graphicData>
            </a:graphic>
          </p:graphicFrame>
        </mc:Fallback>
      </mc:AlternateContent>
    </p:spTree>
    <p:extLst>
      <p:ext uri="{BB962C8B-B14F-4D97-AF65-F5344CB8AC3E}">
        <p14:creationId xmlns:p14="http://schemas.microsoft.com/office/powerpoint/2010/main" val="377983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GB" dirty="0"/>
              <a:t>Today</a:t>
            </a:r>
          </a:p>
        </p:txBody>
      </p:sp>
      <p:sp>
        <p:nvSpPr>
          <p:cNvPr id="3" name="Content Placeholder 2"/>
          <p:cNvSpPr>
            <a:spLocks noGrp="1"/>
          </p:cNvSpPr>
          <p:nvPr>
            <p:ph idx="1"/>
          </p:nvPr>
        </p:nvSpPr>
        <p:spPr>
          <a:solidFill>
            <a:schemeClr val="accent2"/>
          </a:solidFill>
        </p:spPr>
        <p:txBody>
          <a:bodyPr/>
          <a:lstStyle/>
          <a:p>
            <a:r>
              <a:rPr lang="en-US" dirty="0"/>
              <a:t>3. Show understanding of Boolean algebra </a:t>
            </a:r>
          </a:p>
          <a:p>
            <a:r>
              <a:rPr lang="en-US" dirty="0"/>
              <a:t>8. Show understanding of de Morgan's laws </a:t>
            </a:r>
          </a:p>
          <a:p>
            <a:r>
              <a:rPr lang="en-US" dirty="0"/>
              <a:t>9. Perform Boolean algebra using de Morgan's laws </a:t>
            </a:r>
          </a:p>
          <a:p>
            <a:r>
              <a:rPr lang="en-US" dirty="0"/>
              <a:t>10. Simplify a logic circuit/expression using Boolean algebra </a:t>
            </a:r>
          </a:p>
          <a:p>
            <a:endParaRPr lang="en-GB" dirty="0"/>
          </a:p>
          <a:p>
            <a:r>
              <a:rPr lang="en-GB" dirty="0"/>
              <a:t>Understand :  How to write Boolean algebra </a:t>
            </a:r>
          </a:p>
          <a:p>
            <a:endParaRPr lang="en-GB" dirty="0"/>
          </a:p>
          <a:p>
            <a:r>
              <a:rPr lang="en-GB" dirty="0"/>
              <a:t>Able : Identify the laws regarding Boolean algebra </a:t>
            </a:r>
          </a:p>
          <a:p>
            <a:endParaRPr lang="en-GB" dirty="0"/>
          </a:p>
          <a:p>
            <a:r>
              <a:rPr lang="en-GB" dirty="0"/>
              <a:t>Answer : What are the symbols used</a:t>
            </a:r>
          </a:p>
        </p:txBody>
      </p:sp>
    </p:spTree>
    <p:extLst>
      <p:ext uri="{BB962C8B-B14F-4D97-AF65-F5344CB8AC3E}">
        <p14:creationId xmlns:p14="http://schemas.microsoft.com/office/powerpoint/2010/main" val="3385051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charset="0"/>
                            </a:rPr>
                            <m:t>(</m:t>
                          </m:r>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r>
                            <a:rPr lang="en-GB" i="1">
                              <a:latin typeface="Cambria Math" charset="0"/>
                            </a:rPr>
                            <m:t>)</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e>
                      </m:acc>
                    </m:oMath>
                  </m:oMathPara>
                </a14:m>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25641" b="-53846"/>
                </a:stretch>
              </a:blipFill>
            </p:spPr>
            <p:txBody>
              <a:bodyPr/>
              <a:lstStyle/>
              <a:p>
                <a:r>
                  <a:rPr lang="en-GB">
                    <a:noFill/>
                  </a:rPr>
                  <a:t> </a:t>
                </a:r>
              </a:p>
            </p:txBody>
          </p:sp>
        </mc:Fallback>
      </mc:AlternateContent>
      <p:sp>
        <p:nvSpPr>
          <p:cNvPr id="3" name="Content Placeholder 2"/>
          <p:cNvSpPr>
            <a:spLocks noGrp="1"/>
          </p:cNvSpPr>
          <p:nvPr>
            <p:ph idx="1"/>
          </p:nvPr>
        </p:nvSpPr>
        <p:spPr/>
        <p:txBody>
          <a:bodyPr/>
          <a:lstStyle/>
          <a:p>
            <a:r>
              <a:rPr lang="en-GB" dirty="0"/>
              <a:t>That</a:t>
            </a:r>
            <a:r>
              <a:rPr lang="mr-IN" dirty="0"/>
              <a:t>’</a:t>
            </a:r>
            <a:r>
              <a:rPr lang="en-GB" dirty="0"/>
              <a:t>s the left hand side done (LHS). Now to move to the right hand side (RHS)</a:t>
            </a:r>
          </a:p>
          <a:p>
            <a:r>
              <a:rPr lang="en-GB" dirty="0"/>
              <a:t>Look at the positive value for A and now just invert it to make it NOT A</a:t>
            </a:r>
          </a:p>
          <a:p>
            <a:r>
              <a:rPr lang="en-GB" dirty="0"/>
              <a:t>Do the same for B</a:t>
            </a:r>
          </a:p>
          <a:p>
            <a:endParaRPr lang="en-GB" dirty="0"/>
          </a:p>
          <a:p>
            <a:endParaRPr lang="en-GB"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extLst>
                        <a:ext uri="{9D8B030D-6E8A-4147-A177-3AD203B41FA5}">
                          <a16:colId xmlns:a16="http://schemas.microsoft.com/office/drawing/2014/main" val="20000"/>
                        </a:ext>
                      </a:extLst>
                    </a:gridCol>
                    <a:gridCol w="1655969">
                      <a:extLst>
                        <a:ext uri="{9D8B030D-6E8A-4147-A177-3AD203B41FA5}">
                          <a16:colId xmlns:a16="http://schemas.microsoft.com/office/drawing/2014/main" val="20001"/>
                        </a:ext>
                      </a:extLst>
                    </a:gridCol>
                    <a:gridCol w="1655969">
                      <a:extLst>
                        <a:ext uri="{9D8B030D-6E8A-4147-A177-3AD203B41FA5}">
                          <a16:colId xmlns:a16="http://schemas.microsoft.com/office/drawing/2014/main" val="20002"/>
                        </a:ext>
                      </a:extLst>
                    </a:gridCol>
                    <a:gridCol w="1655969">
                      <a:extLst>
                        <a:ext uri="{9D8B030D-6E8A-4147-A177-3AD203B41FA5}">
                          <a16:colId xmlns:a16="http://schemas.microsoft.com/office/drawing/2014/main" val="20003"/>
                        </a:ext>
                      </a:extLst>
                    </a:gridCol>
                    <a:gridCol w="1655969">
                      <a:extLst>
                        <a:ext uri="{9D8B030D-6E8A-4147-A177-3AD203B41FA5}">
                          <a16:colId xmlns:a16="http://schemas.microsoft.com/office/drawing/2014/main" val="20004"/>
                        </a:ext>
                      </a:extLst>
                    </a:gridCol>
                    <a:gridCol w="1655969">
                      <a:extLst>
                        <a:ext uri="{9D8B030D-6E8A-4147-A177-3AD203B41FA5}">
                          <a16:colId xmlns:a16="http://schemas.microsoft.com/office/drawing/2014/main" val="20005"/>
                        </a:ext>
                      </a:extLst>
                    </a:gridCol>
                    <a:gridCol w="1655969">
                      <a:extLst>
                        <a:ext uri="{9D8B030D-6E8A-4147-A177-3AD203B41FA5}">
                          <a16:colId xmlns:a16="http://schemas.microsoft.com/office/drawing/2014/main" val="20006"/>
                        </a:ext>
                      </a:extLst>
                    </a:gridCol>
                  </a:tblGrid>
                  <a:tr h="635417">
                    <a:tc>
                      <a:txBody>
                        <a:bodyPr/>
                        <a:lstStyle/>
                        <a:p>
                          <a:pPr algn="ctr"/>
                          <a:r>
                            <a:rPr lang="en-GB" sz="3600" dirty="0"/>
                            <a:t>A</a:t>
                          </a:r>
                        </a:p>
                      </a:txBody>
                      <a:tcPr/>
                    </a:tc>
                    <a:tc>
                      <a:txBody>
                        <a:bodyPr/>
                        <a:lstStyle/>
                        <a:p>
                          <a:pPr algn="ctr"/>
                          <a:r>
                            <a:rPr lang="en-GB" sz="3600" dirty="0"/>
                            <a:t>B</a:t>
                          </a:r>
                        </a:p>
                      </a:txBody>
                      <a:tcPr/>
                    </a:tc>
                    <a:tc>
                      <a:txBody>
                        <a:bodyPr/>
                        <a:lstStyle/>
                        <a:p>
                          <a:pPr algn="ctr"/>
                          <a:r>
                            <a:rPr lang="en-GB" sz="3600" dirty="0">
                              <a:solidFill>
                                <a:schemeClr val="tx1"/>
                              </a:solidFill>
                            </a:rPr>
                            <a:t>A.B</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b="1" i="1" smtClean="0">
                                        <a:solidFill>
                                          <a:srgbClr val="FF0000"/>
                                        </a:solidFill>
                                        <a:latin typeface="Cambria Math" panose="02040503050406030204" pitchFamily="18" charset="0"/>
                                      </a:rPr>
                                    </m:ctrlPr>
                                  </m:accPr>
                                  <m:e>
                                    <m:r>
                                      <a:rPr lang="en-GB" sz="3600" b="1" i="1">
                                        <a:solidFill>
                                          <a:srgbClr val="FF0000"/>
                                        </a:solidFill>
                                        <a:latin typeface="Cambria Math" charset="0"/>
                                      </a:rPr>
                                      <m:t>𝑨</m:t>
                                    </m:r>
                                  </m:e>
                                </m:acc>
                                <m:r>
                                  <a:rPr lang="en-GB" sz="3600" b="1" i="1">
                                    <a:solidFill>
                                      <a:srgbClr val="FF0000"/>
                                    </a:solidFill>
                                    <a:latin typeface="Cambria Math" charset="0"/>
                                  </a:rPr>
                                  <m:t> .</m:t>
                                </m:r>
                                <m:acc>
                                  <m:accPr>
                                    <m:chr m:val="̅"/>
                                    <m:ctrlPr>
                                      <a:rPr lang="en-GB" sz="3600" b="1" i="1">
                                        <a:solidFill>
                                          <a:srgbClr val="FF0000"/>
                                        </a:solidFill>
                                        <a:latin typeface="Cambria Math" panose="02040503050406030204" pitchFamily="18" charset="0"/>
                                      </a:rPr>
                                    </m:ctrlPr>
                                  </m:accPr>
                                  <m:e>
                                    <m:r>
                                      <a:rPr lang="en-GB" sz="3600" b="1" i="1">
                                        <a:solidFill>
                                          <a:srgbClr val="FF0000"/>
                                        </a:solidFill>
                                        <a:latin typeface="Cambria Math" charset="0"/>
                                      </a:rPr>
                                      <m:t>𝑩</m:t>
                                    </m:r>
                                  </m:e>
                                </m:acc>
                              </m:oMath>
                            </m:oMathPara>
                          </a14:m>
                          <a:endParaRPr lang="en-GB" sz="3600" b="1" dirty="0">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𝐵</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acc>
                                  <m:accPr>
                                    <m:chr m:val="̅"/>
                                    <m:ctrlPr>
                                      <a:rPr lang="en-GB" sz="3600" i="1">
                                        <a:latin typeface="Cambria Math" panose="02040503050406030204" pitchFamily="18" charset="0"/>
                                      </a:rPr>
                                    </m:ctrlPr>
                                  </m:accPr>
                                  <m:e>
                                    <m:r>
                                      <a:rPr lang="en-GB" sz="3600" i="1">
                                        <a:latin typeface="Cambria Math" charset="0"/>
                                      </a:rPr>
                                      <m:t>𝐵</m:t>
                                    </m:r>
                                  </m:e>
                                </m:acc>
                              </m:oMath>
                            </m:oMathPara>
                          </a14:m>
                          <a:endParaRPr lang="en-GB" sz="3600" dirty="0"/>
                        </a:p>
                      </a:txBody>
                      <a:tcPr/>
                    </a:tc>
                    <a:extLst>
                      <a:ext uri="{0D108BD9-81ED-4DB2-BD59-A6C34878D82A}">
                        <a16:rowId xmlns:a16="http://schemas.microsoft.com/office/drawing/2014/main" val="10000"/>
                      </a:ext>
                    </a:extLst>
                  </a:tr>
                  <a:tr h="635417">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dirty="0">
                              <a:solidFill>
                                <a:schemeClr val="tx1"/>
                              </a:solidFill>
                            </a:rPr>
                            <a:t>0</a:t>
                          </a:r>
                        </a:p>
                      </a:txBody>
                      <a:tcPr/>
                    </a:tc>
                    <a:tc>
                      <a:txBody>
                        <a:bodyPr/>
                        <a:lstStyle/>
                        <a:p>
                          <a:pPr algn="ctr"/>
                          <a:r>
                            <a:rPr lang="en-GB" sz="3600" b="1" dirty="0">
                              <a:solidFill>
                                <a:srgbClr val="FF0000"/>
                              </a:solidFill>
                            </a:rPr>
                            <a:t>1</a:t>
                          </a:r>
                        </a:p>
                      </a:txBody>
                      <a:tcPr/>
                    </a:tc>
                    <a:tc>
                      <a:txBody>
                        <a:bodyPr/>
                        <a:lstStyle/>
                        <a:p>
                          <a:pPr algn="ctr"/>
                          <a:r>
                            <a:rPr lang="en-GB" sz="3600" dirty="0"/>
                            <a:t>1</a:t>
                          </a:r>
                        </a:p>
                      </a:txBody>
                      <a:tcPr/>
                    </a:tc>
                    <a:tc>
                      <a:txBody>
                        <a:bodyPr/>
                        <a:lstStyle/>
                        <a:p>
                          <a:pPr algn="ctr"/>
                          <a:r>
                            <a:rPr lang="en-GB" sz="3600" dirty="0"/>
                            <a:t>1</a:t>
                          </a:r>
                        </a:p>
                      </a:txBody>
                      <a:tcPr/>
                    </a:tc>
                    <a:tc>
                      <a:txBody>
                        <a:bodyPr/>
                        <a:lstStyle/>
                        <a:p>
                          <a:pPr algn="ctr"/>
                          <a:endParaRPr lang="en-GB" sz="3600" dirty="0"/>
                        </a:p>
                      </a:txBody>
                      <a:tcPr/>
                    </a:tc>
                    <a:extLst>
                      <a:ext uri="{0D108BD9-81ED-4DB2-BD59-A6C34878D82A}">
                        <a16:rowId xmlns:a16="http://schemas.microsoft.com/office/drawing/2014/main" val="10001"/>
                      </a:ext>
                    </a:extLst>
                  </a:tr>
                  <a:tr h="635417">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dirty="0">
                              <a:solidFill>
                                <a:schemeClr val="tx1"/>
                              </a:solidFill>
                            </a:rPr>
                            <a:t>0</a:t>
                          </a:r>
                        </a:p>
                      </a:txBody>
                      <a:tcPr/>
                    </a:tc>
                    <a:tc>
                      <a:txBody>
                        <a:bodyPr/>
                        <a:lstStyle/>
                        <a:p>
                          <a:pPr algn="ctr"/>
                          <a:r>
                            <a:rPr lang="en-GB" sz="3600" b="1" dirty="0">
                              <a:solidFill>
                                <a:srgbClr val="FF0000"/>
                              </a:solidFill>
                            </a:rPr>
                            <a:t>1</a:t>
                          </a:r>
                        </a:p>
                      </a:txBody>
                      <a:tcPr/>
                    </a:tc>
                    <a:tc>
                      <a:txBody>
                        <a:bodyPr/>
                        <a:lstStyle/>
                        <a:p>
                          <a:pPr algn="ctr"/>
                          <a:r>
                            <a:rPr lang="en-GB" sz="3600" dirty="0"/>
                            <a:t>1</a:t>
                          </a:r>
                        </a:p>
                      </a:txBody>
                      <a:tcPr/>
                    </a:tc>
                    <a:tc>
                      <a:txBody>
                        <a:bodyPr/>
                        <a:lstStyle/>
                        <a:p>
                          <a:pPr algn="ctr"/>
                          <a:r>
                            <a:rPr lang="en-GB" sz="3600" dirty="0"/>
                            <a:t>0</a:t>
                          </a:r>
                        </a:p>
                      </a:txBody>
                      <a:tcPr/>
                    </a:tc>
                    <a:tc>
                      <a:txBody>
                        <a:bodyPr/>
                        <a:lstStyle/>
                        <a:p>
                          <a:pPr algn="ctr"/>
                          <a:endParaRPr lang="en-GB" sz="3600" dirty="0"/>
                        </a:p>
                      </a:txBody>
                      <a:tcPr/>
                    </a:tc>
                    <a:extLst>
                      <a:ext uri="{0D108BD9-81ED-4DB2-BD59-A6C34878D82A}">
                        <a16:rowId xmlns:a16="http://schemas.microsoft.com/office/drawing/2014/main" val="10002"/>
                      </a:ext>
                    </a:extLst>
                  </a:tr>
                  <a:tr h="635417">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dirty="0">
                              <a:solidFill>
                                <a:schemeClr val="tx1"/>
                              </a:solidFill>
                            </a:rPr>
                            <a:t>0</a:t>
                          </a:r>
                        </a:p>
                      </a:txBody>
                      <a:tcPr/>
                    </a:tc>
                    <a:tc>
                      <a:txBody>
                        <a:bodyPr/>
                        <a:lstStyle/>
                        <a:p>
                          <a:pPr algn="ctr"/>
                          <a:r>
                            <a:rPr lang="en-GB" sz="3600" b="1" dirty="0">
                              <a:solidFill>
                                <a:srgbClr val="FF0000"/>
                              </a:solidFill>
                            </a:rPr>
                            <a:t>1</a:t>
                          </a:r>
                        </a:p>
                      </a:txBody>
                      <a:tcPr/>
                    </a:tc>
                    <a:tc>
                      <a:txBody>
                        <a:bodyPr/>
                        <a:lstStyle/>
                        <a:p>
                          <a:pPr algn="ctr"/>
                          <a:r>
                            <a:rPr lang="en-GB" sz="3600" dirty="0"/>
                            <a:t>0</a:t>
                          </a:r>
                        </a:p>
                      </a:txBody>
                      <a:tcPr/>
                    </a:tc>
                    <a:tc>
                      <a:txBody>
                        <a:bodyPr/>
                        <a:lstStyle/>
                        <a:p>
                          <a:pPr algn="ctr"/>
                          <a:r>
                            <a:rPr lang="en-GB" sz="3600" dirty="0"/>
                            <a:t>1</a:t>
                          </a:r>
                        </a:p>
                      </a:txBody>
                      <a:tcPr/>
                    </a:tc>
                    <a:tc>
                      <a:txBody>
                        <a:bodyPr/>
                        <a:lstStyle/>
                        <a:p>
                          <a:pPr algn="ctr"/>
                          <a:endParaRPr lang="en-GB" sz="3600" dirty="0"/>
                        </a:p>
                      </a:txBody>
                      <a:tcPr/>
                    </a:tc>
                    <a:extLst>
                      <a:ext uri="{0D108BD9-81ED-4DB2-BD59-A6C34878D82A}">
                        <a16:rowId xmlns:a16="http://schemas.microsoft.com/office/drawing/2014/main" val="10003"/>
                      </a:ext>
                    </a:extLst>
                  </a:tr>
                  <a:tr h="635417">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dirty="0">
                              <a:solidFill>
                                <a:schemeClr val="tx1"/>
                              </a:solidFill>
                            </a:rPr>
                            <a:t>1</a:t>
                          </a:r>
                        </a:p>
                      </a:txBody>
                      <a:tcPr/>
                    </a:tc>
                    <a:tc>
                      <a:txBody>
                        <a:bodyPr/>
                        <a:lstStyle/>
                        <a:p>
                          <a:pPr algn="ctr"/>
                          <a:r>
                            <a:rPr lang="en-GB" sz="3600" b="1" dirty="0">
                              <a:solidFill>
                                <a:srgbClr val="FF0000"/>
                              </a:solidFill>
                            </a:rPr>
                            <a:t>0</a:t>
                          </a:r>
                        </a:p>
                      </a:txBody>
                      <a:tcPr/>
                    </a:tc>
                    <a:tc>
                      <a:txBody>
                        <a:bodyPr/>
                        <a:lstStyle/>
                        <a:p>
                          <a:pPr algn="ctr"/>
                          <a:r>
                            <a:rPr lang="en-GB" sz="3600" dirty="0"/>
                            <a:t>0</a:t>
                          </a:r>
                        </a:p>
                      </a:txBody>
                      <a:tcPr/>
                    </a:tc>
                    <a:tc>
                      <a:txBody>
                        <a:bodyPr/>
                        <a:lstStyle/>
                        <a:p>
                          <a:pPr algn="ctr"/>
                          <a:r>
                            <a:rPr lang="en-GB" sz="3600" dirty="0"/>
                            <a:t>0</a:t>
                          </a:r>
                        </a:p>
                      </a:txBody>
                      <a:tcPr/>
                    </a:tc>
                    <a:tc>
                      <a:txBody>
                        <a:bodyPr/>
                        <a:lstStyle/>
                        <a:p>
                          <a:pPr algn="ctr"/>
                          <a:endParaRPr lang="en-GB" sz="3600"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951522198"/>
                  </p:ext>
                </p:extLst>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gridCol w="1655969"/>
                    <a:gridCol w="1655969"/>
                    <a:gridCol w="1655969"/>
                    <a:gridCol w="1655969"/>
                    <a:gridCol w="1655969"/>
                    <a:gridCol w="1655969"/>
                  </a:tblGrid>
                  <a:tr h="641350">
                    <a:tc>
                      <a:txBody>
                        <a:bodyPr/>
                        <a:lstStyle/>
                        <a:p>
                          <a:pPr algn="ctr"/>
                          <a:r>
                            <a:rPr lang="en-GB" sz="3600" dirty="0" smtClean="0"/>
                            <a:t>A</a:t>
                          </a:r>
                          <a:endParaRPr lang="en-GB" sz="3600" dirty="0"/>
                        </a:p>
                      </a:txBody>
                      <a:tcPr/>
                    </a:tc>
                    <a:tc>
                      <a:txBody>
                        <a:bodyPr/>
                        <a:lstStyle/>
                        <a:p>
                          <a:pPr algn="ctr"/>
                          <a:r>
                            <a:rPr lang="en-GB" sz="3600" dirty="0" smtClean="0"/>
                            <a:t>B</a:t>
                          </a:r>
                          <a:endParaRPr lang="en-GB" sz="3600" dirty="0"/>
                        </a:p>
                      </a:txBody>
                      <a:tcPr/>
                    </a:tc>
                    <a:tc>
                      <a:txBody>
                        <a:bodyPr/>
                        <a:lstStyle/>
                        <a:p>
                          <a:pPr algn="ctr"/>
                          <a:r>
                            <a:rPr lang="en-GB" sz="3600" dirty="0" err="1" smtClean="0">
                              <a:solidFill>
                                <a:schemeClr val="tx1"/>
                              </a:solidFill>
                            </a:rPr>
                            <a:t>A.B</a:t>
                          </a:r>
                          <a:endParaRPr lang="en-GB" sz="3600" dirty="0">
                            <a:solidFill>
                              <a:schemeClr val="tx1"/>
                            </a:solidFill>
                          </a:endParaRPr>
                        </a:p>
                      </a:txBody>
                      <a:tcPr/>
                    </a:tc>
                    <a:tc>
                      <a:txBody>
                        <a:bodyPr/>
                        <a:lstStyle/>
                        <a:p>
                          <a:endParaRPr lang="en-US"/>
                        </a:p>
                      </a:txBody>
                      <a:tcPr>
                        <a:blipFill rotWithShape="0">
                          <a:blip r:embed="rId3"/>
                          <a:stretch>
                            <a:fillRect l="-301476" t="-14286" r="-302583" b="-437143"/>
                          </a:stretch>
                        </a:blipFill>
                      </a:tcPr>
                    </a:tc>
                    <a:tc>
                      <a:txBody>
                        <a:bodyPr/>
                        <a:lstStyle/>
                        <a:p>
                          <a:endParaRPr lang="en-US"/>
                        </a:p>
                      </a:txBody>
                      <a:tcPr>
                        <a:blipFill rotWithShape="0">
                          <a:blip r:embed="rId3"/>
                          <a:stretch>
                            <a:fillRect l="-400000" t="-14286" r="-201471" b="-437143"/>
                          </a:stretch>
                        </a:blipFill>
                      </a:tcPr>
                    </a:tc>
                    <a:tc>
                      <a:txBody>
                        <a:bodyPr/>
                        <a:lstStyle/>
                        <a:p>
                          <a:endParaRPr lang="en-US"/>
                        </a:p>
                      </a:txBody>
                      <a:tcPr>
                        <a:blipFill rotWithShape="0">
                          <a:blip r:embed="rId3"/>
                          <a:stretch>
                            <a:fillRect l="-500000" t="-14286" r="-101471" b="-437143"/>
                          </a:stretch>
                        </a:blipFill>
                      </a:tcPr>
                    </a:tc>
                    <a:tc>
                      <a:txBody>
                        <a:bodyPr/>
                        <a:lstStyle/>
                        <a:p>
                          <a:endParaRPr lang="en-US"/>
                        </a:p>
                      </a:txBody>
                      <a:tcPr>
                        <a:blipFill rotWithShape="0">
                          <a:blip r:embed="rId3"/>
                          <a:stretch>
                            <a:fillRect l="-600000" t="-14286" r="-1471" b="-437143"/>
                          </a:stretch>
                        </a:blipFill>
                      </a:tcPr>
                    </a:tc>
                  </a:tr>
                  <a:tr h="640080">
                    <a:tc>
                      <a:txBody>
                        <a:bodyPr/>
                        <a:lstStyle/>
                        <a:p>
                          <a:pPr algn="ctr"/>
                          <a:r>
                            <a:rPr lang="en-GB" sz="3600" dirty="0" smtClean="0"/>
                            <a:t>0</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c>
                      <a:txBody>
                        <a:bodyPr/>
                        <a:lstStyle/>
                        <a:p>
                          <a:pPr algn="ctr"/>
                          <a:r>
                            <a:rPr lang="en-GB" sz="3600" dirty="0" smtClean="0"/>
                            <a:t>1</a:t>
                          </a:r>
                          <a:endParaRPr lang="en-GB" sz="3600" dirty="0"/>
                        </a:p>
                      </a:txBody>
                      <a:tcPr/>
                    </a:tc>
                    <a:tc>
                      <a:txBody>
                        <a:bodyPr/>
                        <a:lstStyle/>
                        <a:p>
                          <a:pPr algn="ctr"/>
                          <a:r>
                            <a:rPr lang="en-GB" sz="3600" dirty="0" smtClean="0"/>
                            <a:t>1</a:t>
                          </a:r>
                          <a:endParaRPr lang="en-GB" sz="3600" dirty="0"/>
                        </a:p>
                      </a:txBody>
                      <a:tcPr/>
                    </a:tc>
                    <a:tc>
                      <a:txBody>
                        <a:bodyPr/>
                        <a:lstStyle/>
                        <a:p>
                          <a:pPr algn="ctr"/>
                          <a:endParaRPr lang="en-GB" sz="3600"/>
                        </a:p>
                      </a:txBody>
                      <a:tcPr/>
                    </a:tc>
                  </a:tr>
                  <a:tr h="640080">
                    <a:tc>
                      <a:txBody>
                        <a:bodyPr/>
                        <a:lstStyle/>
                        <a:p>
                          <a:pPr algn="ctr"/>
                          <a:r>
                            <a:rPr lang="en-GB" sz="3600" dirty="0" smtClean="0"/>
                            <a:t>0</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c>
                      <a:txBody>
                        <a:bodyPr/>
                        <a:lstStyle/>
                        <a:p>
                          <a:pPr algn="ctr"/>
                          <a:r>
                            <a:rPr lang="en-GB" sz="3600" dirty="0" smtClean="0"/>
                            <a:t>1</a:t>
                          </a:r>
                          <a:endParaRPr lang="en-GB" sz="3600" dirty="0"/>
                        </a:p>
                      </a:txBody>
                      <a:tcPr/>
                    </a:tc>
                    <a:tc>
                      <a:txBody>
                        <a:bodyPr/>
                        <a:lstStyle/>
                        <a:p>
                          <a:pPr algn="ctr"/>
                          <a:r>
                            <a:rPr lang="en-GB" sz="3600" dirty="0" smtClean="0"/>
                            <a:t>0</a:t>
                          </a:r>
                          <a:endParaRPr lang="en-GB" sz="3600" dirty="0"/>
                        </a:p>
                      </a:txBody>
                      <a:tcPr/>
                    </a:tc>
                    <a:tc>
                      <a:txBody>
                        <a:bodyPr/>
                        <a:lstStyle/>
                        <a:p>
                          <a:pPr algn="ctr"/>
                          <a:endParaRPr lang="en-GB" sz="3600"/>
                        </a:p>
                      </a:txBody>
                      <a:tcPr/>
                    </a:tc>
                  </a:tr>
                  <a:tr h="640080">
                    <a:tc>
                      <a:txBody>
                        <a:bodyPr/>
                        <a:lstStyle/>
                        <a:p>
                          <a:pPr algn="ctr"/>
                          <a:r>
                            <a:rPr lang="en-GB" sz="3600" dirty="0" smtClean="0"/>
                            <a:t>1</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c>
                      <a:txBody>
                        <a:bodyPr/>
                        <a:lstStyle/>
                        <a:p>
                          <a:pPr algn="ctr"/>
                          <a:r>
                            <a:rPr lang="en-GB" sz="3600" dirty="0" smtClean="0"/>
                            <a:t>0</a:t>
                          </a:r>
                          <a:endParaRPr lang="en-GB" sz="3600" dirty="0"/>
                        </a:p>
                      </a:txBody>
                      <a:tcPr/>
                    </a:tc>
                    <a:tc>
                      <a:txBody>
                        <a:bodyPr/>
                        <a:lstStyle/>
                        <a:p>
                          <a:pPr algn="ctr"/>
                          <a:r>
                            <a:rPr lang="en-GB" sz="3600" dirty="0" smtClean="0"/>
                            <a:t>1</a:t>
                          </a:r>
                          <a:endParaRPr lang="en-GB" sz="3600" dirty="0"/>
                        </a:p>
                      </a:txBody>
                      <a:tcPr/>
                    </a:tc>
                    <a:tc>
                      <a:txBody>
                        <a:bodyPr/>
                        <a:lstStyle/>
                        <a:p>
                          <a:pPr algn="ctr"/>
                          <a:endParaRPr lang="en-GB" sz="3600"/>
                        </a:p>
                      </a:txBody>
                      <a:tcPr/>
                    </a:tc>
                  </a:tr>
                  <a:tr h="640080">
                    <a:tc>
                      <a:txBody>
                        <a:bodyPr/>
                        <a:lstStyle/>
                        <a:p>
                          <a:pPr algn="ctr"/>
                          <a:r>
                            <a:rPr lang="en-GB" sz="3600" dirty="0" smtClean="0"/>
                            <a:t>1</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dirty="0" smtClean="0">
                              <a:solidFill>
                                <a:schemeClr val="tx1"/>
                              </a:solidFill>
                            </a:rPr>
                            <a:t>1</a:t>
                          </a:r>
                          <a:endParaRPr lang="en-GB" sz="3600" dirty="0">
                            <a:solidFill>
                              <a:schemeClr val="tx1"/>
                            </a:solidFill>
                          </a:endParaRPr>
                        </a:p>
                      </a:txBody>
                      <a:tcPr/>
                    </a:tc>
                    <a:tc>
                      <a:txBody>
                        <a:bodyPr/>
                        <a:lstStyle/>
                        <a:p>
                          <a:pPr algn="ctr"/>
                          <a:r>
                            <a:rPr lang="en-GB" sz="3600" b="1" dirty="0" smtClean="0">
                              <a:solidFill>
                                <a:srgbClr val="FF0000"/>
                              </a:solidFill>
                            </a:rPr>
                            <a:t>0</a:t>
                          </a:r>
                          <a:endParaRPr lang="en-GB" sz="3600" b="1" dirty="0">
                            <a:solidFill>
                              <a:srgbClr val="FF0000"/>
                            </a:solidFill>
                          </a:endParaRPr>
                        </a:p>
                      </a:txBody>
                      <a:tcPr/>
                    </a:tc>
                    <a:tc>
                      <a:txBody>
                        <a:bodyPr/>
                        <a:lstStyle/>
                        <a:p>
                          <a:pPr algn="ctr"/>
                          <a:r>
                            <a:rPr lang="en-GB" sz="3600" dirty="0" smtClean="0"/>
                            <a:t>0</a:t>
                          </a:r>
                          <a:endParaRPr lang="en-GB" sz="3600" dirty="0"/>
                        </a:p>
                      </a:txBody>
                      <a:tcPr/>
                    </a:tc>
                    <a:tc>
                      <a:txBody>
                        <a:bodyPr/>
                        <a:lstStyle/>
                        <a:p>
                          <a:pPr algn="ctr"/>
                          <a:r>
                            <a:rPr lang="en-GB" sz="3600" dirty="0" smtClean="0"/>
                            <a:t>0</a:t>
                          </a:r>
                          <a:endParaRPr lang="en-GB" sz="3600" dirty="0"/>
                        </a:p>
                      </a:txBody>
                      <a:tcPr/>
                    </a:tc>
                    <a:tc>
                      <a:txBody>
                        <a:bodyPr/>
                        <a:lstStyle/>
                        <a:p>
                          <a:pPr algn="ctr"/>
                          <a:endParaRPr lang="en-GB" sz="3600" dirty="0"/>
                        </a:p>
                      </a:txBody>
                      <a:tcPr/>
                    </a:tc>
                  </a:tr>
                </a:tbl>
              </a:graphicData>
            </a:graphic>
          </p:graphicFrame>
        </mc:Fallback>
      </mc:AlternateContent>
    </p:spTree>
    <p:extLst>
      <p:ext uri="{BB962C8B-B14F-4D97-AF65-F5344CB8AC3E}">
        <p14:creationId xmlns:p14="http://schemas.microsoft.com/office/powerpoint/2010/main" val="23380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i="1">
                              <a:latin typeface="Cambria Math" charset="0"/>
                            </a:rPr>
                            <m:t>(</m:t>
                          </m:r>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r>
                            <a:rPr lang="en-GB" i="1">
                              <a:latin typeface="Cambria Math" charset="0"/>
                            </a:rPr>
                            <m:t>)</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e>
                      </m:acc>
                    </m:oMath>
                  </m:oMathPara>
                </a14:m>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25641" b="-53846"/>
                </a:stretch>
              </a:blipFill>
            </p:spPr>
            <p:txBody>
              <a:bodyPr/>
              <a:lstStyle/>
              <a:p>
                <a:r>
                  <a:rPr lang="en-GB">
                    <a:noFill/>
                  </a:rPr>
                  <a:t> </a:t>
                </a:r>
              </a:p>
            </p:txBody>
          </p:sp>
        </mc:Fallback>
      </mc:AlternateContent>
      <p:sp>
        <p:nvSpPr>
          <p:cNvPr id="3" name="Content Placeholder 2"/>
          <p:cNvSpPr>
            <a:spLocks noGrp="1"/>
          </p:cNvSpPr>
          <p:nvPr>
            <p:ph idx="1"/>
          </p:nvPr>
        </p:nvSpPr>
        <p:spPr/>
        <p:txBody>
          <a:bodyPr/>
          <a:lstStyle/>
          <a:p>
            <a:r>
              <a:rPr lang="en-GB" dirty="0"/>
              <a:t>Now you have NOT A along with NOT B, just do the OR function to make NOT A OR NOT B</a:t>
            </a:r>
          </a:p>
          <a:p>
            <a:r>
              <a:rPr lang="en-GB" dirty="0"/>
              <a:t>You will see the values are the same as NOT A AND NOT B</a:t>
            </a:r>
          </a:p>
          <a:p>
            <a:endParaRPr lang="en-GB" dirty="0"/>
          </a:p>
          <a:p>
            <a:endParaRPr lang="en-GB"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extLst>
                        <a:ext uri="{9D8B030D-6E8A-4147-A177-3AD203B41FA5}">
                          <a16:colId xmlns:a16="http://schemas.microsoft.com/office/drawing/2014/main" val="20000"/>
                        </a:ext>
                      </a:extLst>
                    </a:gridCol>
                    <a:gridCol w="1655969">
                      <a:extLst>
                        <a:ext uri="{9D8B030D-6E8A-4147-A177-3AD203B41FA5}">
                          <a16:colId xmlns:a16="http://schemas.microsoft.com/office/drawing/2014/main" val="20001"/>
                        </a:ext>
                      </a:extLst>
                    </a:gridCol>
                    <a:gridCol w="1655969">
                      <a:extLst>
                        <a:ext uri="{9D8B030D-6E8A-4147-A177-3AD203B41FA5}">
                          <a16:colId xmlns:a16="http://schemas.microsoft.com/office/drawing/2014/main" val="20002"/>
                        </a:ext>
                      </a:extLst>
                    </a:gridCol>
                    <a:gridCol w="1655969">
                      <a:extLst>
                        <a:ext uri="{9D8B030D-6E8A-4147-A177-3AD203B41FA5}">
                          <a16:colId xmlns:a16="http://schemas.microsoft.com/office/drawing/2014/main" val="20003"/>
                        </a:ext>
                      </a:extLst>
                    </a:gridCol>
                    <a:gridCol w="1655969">
                      <a:extLst>
                        <a:ext uri="{9D8B030D-6E8A-4147-A177-3AD203B41FA5}">
                          <a16:colId xmlns:a16="http://schemas.microsoft.com/office/drawing/2014/main" val="20004"/>
                        </a:ext>
                      </a:extLst>
                    </a:gridCol>
                    <a:gridCol w="1655969">
                      <a:extLst>
                        <a:ext uri="{9D8B030D-6E8A-4147-A177-3AD203B41FA5}">
                          <a16:colId xmlns:a16="http://schemas.microsoft.com/office/drawing/2014/main" val="20005"/>
                        </a:ext>
                      </a:extLst>
                    </a:gridCol>
                    <a:gridCol w="1655969">
                      <a:extLst>
                        <a:ext uri="{9D8B030D-6E8A-4147-A177-3AD203B41FA5}">
                          <a16:colId xmlns:a16="http://schemas.microsoft.com/office/drawing/2014/main" val="20006"/>
                        </a:ext>
                      </a:extLst>
                    </a:gridCol>
                  </a:tblGrid>
                  <a:tr h="635417">
                    <a:tc>
                      <a:txBody>
                        <a:bodyPr/>
                        <a:lstStyle/>
                        <a:p>
                          <a:pPr algn="ctr"/>
                          <a:r>
                            <a:rPr lang="en-GB" sz="3600" dirty="0"/>
                            <a:t>A</a:t>
                          </a:r>
                        </a:p>
                      </a:txBody>
                      <a:tcPr/>
                    </a:tc>
                    <a:tc>
                      <a:txBody>
                        <a:bodyPr/>
                        <a:lstStyle/>
                        <a:p>
                          <a:pPr algn="ctr"/>
                          <a:r>
                            <a:rPr lang="en-GB" sz="3600" dirty="0"/>
                            <a:t>B</a:t>
                          </a:r>
                        </a:p>
                      </a:txBody>
                      <a:tcPr/>
                    </a:tc>
                    <a:tc>
                      <a:txBody>
                        <a:bodyPr/>
                        <a:lstStyle/>
                        <a:p>
                          <a:pPr algn="ctr"/>
                          <a:r>
                            <a:rPr lang="en-GB" sz="3600" dirty="0">
                              <a:solidFill>
                                <a:schemeClr val="tx1"/>
                              </a:solidFill>
                            </a:rPr>
                            <a:t>A.B</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b="1" i="1" smtClean="0">
                                        <a:solidFill>
                                          <a:srgbClr val="FF0000"/>
                                        </a:solidFill>
                                        <a:latin typeface="Cambria Math" panose="02040503050406030204" pitchFamily="18" charset="0"/>
                                      </a:rPr>
                                    </m:ctrlPr>
                                  </m:accPr>
                                  <m:e>
                                    <m:r>
                                      <a:rPr lang="en-GB" sz="3600" b="1" i="1">
                                        <a:solidFill>
                                          <a:srgbClr val="FF0000"/>
                                        </a:solidFill>
                                        <a:latin typeface="Cambria Math" charset="0"/>
                                      </a:rPr>
                                      <m:t>𝑨</m:t>
                                    </m:r>
                                  </m:e>
                                </m:acc>
                                <m:r>
                                  <a:rPr lang="en-GB" sz="3600" b="1" i="1">
                                    <a:solidFill>
                                      <a:srgbClr val="FF0000"/>
                                    </a:solidFill>
                                    <a:latin typeface="Cambria Math" charset="0"/>
                                  </a:rPr>
                                  <m:t> .</m:t>
                                </m:r>
                                <m:acc>
                                  <m:accPr>
                                    <m:chr m:val="̅"/>
                                    <m:ctrlPr>
                                      <a:rPr lang="en-GB" sz="3600" b="1" i="1">
                                        <a:solidFill>
                                          <a:srgbClr val="FF0000"/>
                                        </a:solidFill>
                                        <a:latin typeface="Cambria Math" panose="02040503050406030204" pitchFamily="18" charset="0"/>
                                      </a:rPr>
                                    </m:ctrlPr>
                                  </m:accPr>
                                  <m:e>
                                    <m:r>
                                      <a:rPr lang="en-GB" sz="3600" b="1" i="1">
                                        <a:solidFill>
                                          <a:srgbClr val="FF0000"/>
                                        </a:solidFill>
                                        <a:latin typeface="Cambria Math" charset="0"/>
                                      </a:rPr>
                                      <m:t>𝑩</m:t>
                                    </m:r>
                                  </m:e>
                                </m:acc>
                              </m:oMath>
                            </m:oMathPara>
                          </a14:m>
                          <a:endParaRPr lang="en-GB" sz="3600" b="1" dirty="0">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𝐵</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b="1" i="1" smtClean="0">
                                        <a:solidFill>
                                          <a:srgbClr val="FF0000"/>
                                        </a:solidFill>
                                        <a:latin typeface="Cambria Math" panose="02040503050406030204" pitchFamily="18" charset="0"/>
                                      </a:rPr>
                                    </m:ctrlPr>
                                  </m:accPr>
                                  <m:e>
                                    <m:r>
                                      <a:rPr lang="en-GB" sz="3600" b="1" i="1">
                                        <a:solidFill>
                                          <a:srgbClr val="FF0000"/>
                                        </a:solidFill>
                                        <a:latin typeface="Cambria Math" charset="0"/>
                                      </a:rPr>
                                      <m:t>𝑨</m:t>
                                    </m:r>
                                  </m:e>
                                </m:acc>
                                <m:r>
                                  <a:rPr lang="en-GB" sz="3600" b="1" i="1">
                                    <a:solidFill>
                                      <a:srgbClr val="FF0000"/>
                                    </a:solidFill>
                                    <a:latin typeface="Cambria Math" charset="0"/>
                                  </a:rPr>
                                  <m:t>+ </m:t>
                                </m:r>
                                <m:acc>
                                  <m:accPr>
                                    <m:chr m:val="̅"/>
                                    <m:ctrlPr>
                                      <a:rPr lang="en-GB" sz="3600" b="1" i="1">
                                        <a:solidFill>
                                          <a:srgbClr val="FF0000"/>
                                        </a:solidFill>
                                        <a:latin typeface="Cambria Math" panose="02040503050406030204" pitchFamily="18" charset="0"/>
                                      </a:rPr>
                                    </m:ctrlPr>
                                  </m:accPr>
                                  <m:e>
                                    <m:r>
                                      <a:rPr lang="en-GB" sz="3600" b="1" i="1">
                                        <a:solidFill>
                                          <a:srgbClr val="FF0000"/>
                                        </a:solidFill>
                                        <a:latin typeface="Cambria Math" charset="0"/>
                                      </a:rPr>
                                      <m:t>𝑩</m:t>
                                    </m:r>
                                  </m:e>
                                </m:acc>
                              </m:oMath>
                            </m:oMathPara>
                          </a14:m>
                          <a:endParaRPr lang="en-GB" sz="3600" b="1" dirty="0">
                            <a:solidFill>
                              <a:srgbClr val="FF0000"/>
                            </a:solidFill>
                          </a:endParaRPr>
                        </a:p>
                      </a:txBody>
                      <a:tcPr/>
                    </a:tc>
                    <a:extLst>
                      <a:ext uri="{0D108BD9-81ED-4DB2-BD59-A6C34878D82A}">
                        <a16:rowId xmlns:a16="http://schemas.microsoft.com/office/drawing/2014/main" val="10000"/>
                      </a:ext>
                    </a:extLst>
                  </a:tr>
                  <a:tr h="635417">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dirty="0">
                              <a:solidFill>
                                <a:schemeClr val="tx1"/>
                              </a:solidFill>
                            </a:rPr>
                            <a:t>0</a:t>
                          </a:r>
                        </a:p>
                      </a:txBody>
                      <a:tcPr/>
                    </a:tc>
                    <a:tc>
                      <a:txBody>
                        <a:bodyPr/>
                        <a:lstStyle/>
                        <a:p>
                          <a:pPr algn="ctr"/>
                          <a:r>
                            <a:rPr lang="en-GB" sz="3600" b="1" dirty="0">
                              <a:solidFill>
                                <a:srgbClr val="FF0000"/>
                              </a:solidFill>
                            </a:rPr>
                            <a:t>1</a:t>
                          </a:r>
                        </a:p>
                      </a:txBody>
                      <a:tcPr/>
                    </a:tc>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b="1" dirty="0">
                              <a:solidFill>
                                <a:srgbClr val="FF0000"/>
                              </a:solidFill>
                            </a:rPr>
                            <a:t>1</a:t>
                          </a:r>
                        </a:p>
                      </a:txBody>
                      <a:tcPr/>
                    </a:tc>
                    <a:extLst>
                      <a:ext uri="{0D108BD9-81ED-4DB2-BD59-A6C34878D82A}">
                        <a16:rowId xmlns:a16="http://schemas.microsoft.com/office/drawing/2014/main" val="10001"/>
                      </a:ext>
                    </a:extLst>
                  </a:tr>
                  <a:tr h="635417">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dirty="0">
                              <a:solidFill>
                                <a:schemeClr val="tx1"/>
                              </a:solidFill>
                            </a:rPr>
                            <a:t>0</a:t>
                          </a:r>
                        </a:p>
                      </a:txBody>
                      <a:tcPr/>
                    </a:tc>
                    <a:tc>
                      <a:txBody>
                        <a:bodyPr/>
                        <a:lstStyle/>
                        <a:p>
                          <a:pPr algn="ctr"/>
                          <a:r>
                            <a:rPr lang="en-GB" sz="3600" b="1" dirty="0">
                              <a:solidFill>
                                <a:srgbClr val="FF0000"/>
                              </a:solidFill>
                            </a:rPr>
                            <a:t>1</a:t>
                          </a:r>
                        </a:p>
                      </a:txBody>
                      <a:tcPr/>
                    </a:tc>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b="1" dirty="0">
                              <a:solidFill>
                                <a:srgbClr val="FF0000"/>
                              </a:solidFill>
                            </a:rPr>
                            <a:t>1</a:t>
                          </a:r>
                        </a:p>
                      </a:txBody>
                      <a:tcPr/>
                    </a:tc>
                    <a:extLst>
                      <a:ext uri="{0D108BD9-81ED-4DB2-BD59-A6C34878D82A}">
                        <a16:rowId xmlns:a16="http://schemas.microsoft.com/office/drawing/2014/main" val="10002"/>
                      </a:ext>
                    </a:extLst>
                  </a:tr>
                  <a:tr h="635417">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dirty="0">
                              <a:solidFill>
                                <a:schemeClr val="tx1"/>
                              </a:solidFill>
                            </a:rPr>
                            <a:t>0</a:t>
                          </a:r>
                        </a:p>
                      </a:txBody>
                      <a:tcPr/>
                    </a:tc>
                    <a:tc>
                      <a:txBody>
                        <a:bodyPr/>
                        <a:lstStyle/>
                        <a:p>
                          <a:pPr algn="ctr"/>
                          <a:r>
                            <a:rPr lang="en-GB" sz="3600" b="1" dirty="0">
                              <a:solidFill>
                                <a:srgbClr val="FF0000"/>
                              </a:solidFill>
                            </a:rPr>
                            <a:t>1</a:t>
                          </a:r>
                        </a:p>
                      </a:txBody>
                      <a:tcPr/>
                    </a:tc>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b="1" dirty="0">
                              <a:solidFill>
                                <a:srgbClr val="FF0000"/>
                              </a:solidFill>
                            </a:rPr>
                            <a:t>1</a:t>
                          </a:r>
                        </a:p>
                      </a:txBody>
                      <a:tcPr/>
                    </a:tc>
                    <a:extLst>
                      <a:ext uri="{0D108BD9-81ED-4DB2-BD59-A6C34878D82A}">
                        <a16:rowId xmlns:a16="http://schemas.microsoft.com/office/drawing/2014/main" val="10003"/>
                      </a:ext>
                    </a:extLst>
                  </a:tr>
                  <a:tr h="635417">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dirty="0">
                              <a:solidFill>
                                <a:schemeClr val="tx1"/>
                              </a:solidFill>
                            </a:rPr>
                            <a:t>1</a:t>
                          </a:r>
                        </a:p>
                      </a:txBody>
                      <a:tcPr/>
                    </a:tc>
                    <a:tc>
                      <a:txBody>
                        <a:bodyPr/>
                        <a:lstStyle/>
                        <a:p>
                          <a:pPr algn="ctr"/>
                          <a:r>
                            <a:rPr lang="en-GB" sz="3600" b="1" dirty="0">
                              <a:solidFill>
                                <a:srgbClr val="FF0000"/>
                              </a:solidFill>
                            </a:rPr>
                            <a:t>0</a:t>
                          </a:r>
                        </a:p>
                      </a:txBody>
                      <a:tcPr/>
                    </a:tc>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b="1" dirty="0">
                              <a:solidFill>
                                <a:srgbClr val="FF0000"/>
                              </a:solidFill>
                            </a:rPr>
                            <a:t>0</a:t>
                          </a: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151792892"/>
                  </p:ext>
                </p:extLst>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gridCol w="1655969"/>
                    <a:gridCol w="1655969"/>
                    <a:gridCol w="1655969"/>
                    <a:gridCol w="1655969"/>
                    <a:gridCol w="1655969"/>
                    <a:gridCol w="1655969"/>
                  </a:tblGrid>
                  <a:tr h="641350">
                    <a:tc>
                      <a:txBody>
                        <a:bodyPr/>
                        <a:lstStyle/>
                        <a:p>
                          <a:pPr algn="ctr"/>
                          <a:r>
                            <a:rPr lang="en-GB" sz="3600" dirty="0" smtClean="0"/>
                            <a:t>A</a:t>
                          </a:r>
                          <a:endParaRPr lang="en-GB" sz="3600" dirty="0"/>
                        </a:p>
                      </a:txBody>
                      <a:tcPr/>
                    </a:tc>
                    <a:tc>
                      <a:txBody>
                        <a:bodyPr/>
                        <a:lstStyle/>
                        <a:p>
                          <a:pPr algn="ctr"/>
                          <a:r>
                            <a:rPr lang="en-GB" sz="3600" dirty="0" smtClean="0"/>
                            <a:t>B</a:t>
                          </a:r>
                          <a:endParaRPr lang="en-GB" sz="3600" dirty="0"/>
                        </a:p>
                      </a:txBody>
                      <a:tcPr/>
                    </a:tc>
                    <a:tc>
                      <a:txBody>
                        <a:bodyPr/>
                        <a:lstStyle/>
                        <a:p>
                          <a:pPr algn="ctr"/>
                          <a:r>
                            <a:rPr lang="en-GB" sz="3600" dirty="0" err="1" smtClean="0">
                              <a:solidFill>
                                <a:schemeClr val="tx1"/>
                              </a:solidFill>
                            </a:rPr>
                            <a:t>A.B</a:t>
                          </a:r>
                          <a:endParaRPr lang="en-GB" sz="3600" dirty="0">
                            <a:solidFill>
                              <a:schemeClr val="tx1"/>
                            </a:solidFill>
                          </a:endParaRPr>
                        </a:p>
                      </a:txBody>
                      <a:tcPr/>
                    </a:tc>
                    <a:tc>
                      <a:txBody>
                        <a:bodyPr/>
                        <a:lstStyle/>
                        <a:p>
                          <a:endParaRPr lang="en-US"/>
                        </a:p>
                      </a:txBody>
                      <a:tcPr>
                        <a:blipFill rotWithShape="0">
                          <a:blip r:embed="rId3"/>
                          <a:stretch>
                            <a:fillRect l="-301476" t="-14286" r="-302583" b="-437143"/>
                          </a:stretch>
                        </a:blipFill>
                      </a:tcPr>
                    </a:tc>
                    <a:tc>
                      <a:txBody>
                        <a:bodyPr/>
                        <a:lstStyle/>
                        <a:p>
                          <a:endParaRPr lang="en-US"/>
                        </a:p>
                      </a:txBody>
                      <a:tcPr>
                        <a:blipFill rotWithShape="0">
                          <a:blip r:embed="rId3"/>
                          <a:stretch>
                            <a:fillRect l="-400000" t="-14286" r="-201471" b="-437143"/>
                          </a:stretch>
                        </a:blipFill>
                      </a:tcPr>
                    </a:tc>
                    <a:tc>
                      <a:txBody>
                        <a:bodyPr/>
                        <a:lstStyle/>
                        <a:p>
                          <a:endParaRPr lang="en-US"/>
                        </a:p>
                      </a:txBody>
                      <a:tcPr>
                        <a:blipFill rotWithShape="0">
                          <a:blip r:embed="rId3"/>
                          <a:stretch>
                            <a:fillRect l="-500000" t="-14286" r="-101471" b="-437143"/>
                          </a:stretch>
                        </a:blipFill>
                      </a:tcPr>
                    </a:tc>
                    <a:tc>
                      <a:txBody>
                        <a:bodyPr/>
                        <a:lstStyle/>
                        <a:p>
                          <a:endParaRPr lang="en-US"/>
                        </a:p>
                      </a:txBody>
                      <a:tcPr>
                        <a:blipFill rotWithShape="0">
                          <a:blip r:embed="rId3"/>
                          <a:stretch>
                            <a:fillRect l="-600000" t="-14286" r="-1471" b="-437143"/>
                          </a:stretch>
                        </a:blipFill>
                      </a:tcPr>
                    </a:tc>
                  </a:tr>
                  <a:tr h="640080">
                    <a:tc>
                      <a:txBody>
                        <a:bodyPr/>
                        <a:lstStyle/>
                        <a:p>
                          <a:pPr algn="ctr"/>
                          <a:r>
                            <a:rPr lang="en-GB" sz="3600" dirty="0" smtClean="0"/>
                            <a:t>0</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c>
                      <a:txBody>
                        <a:bodyPr/>
                        <a:lstStyle/>
                        <a:p>
                          <a:pPr algn="ctr"/>
                          <a:r>
                            <a:rPr lang="en-GB" sz="3600" dirty="0" smtClean="0"/>
                            <a:t>1</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r>
                  <a:tr h="640080">
                    <a:tc>
                      <a:txBody>
                        <a:bodyPr/>
                        <a:lstStyle/>
                        <a:p>
                          <a:pPr algn="ctr"/>
                          <a:r>
                            <a:rPr lang="en-GB" sz="3600" dirty="0" smtClean="0"/>
                            <a:t>0</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c>
                      <a:txBody>
                        <a:bodyPr/>
                        <a:lstStyle/>
                        <a:p>
                          <a:pPr algn="ctr"/>
                          <a:r>
                            <a:rPr lang="en-GB" sz="3600" dirty="0" smtClean="0"/>
                            <a:t>1</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r>
                  <a:tr h="640080">
                    <a:tc>
                      <a:txBody>
                        <a:bodyPr/>
                        <a:lstStyle/>
                        <a:p>
                          <a:pPr algn="ctr"/>
                          <a:r>
                            <a:rPr lang="en-GB" sz="3600" dirty="0" smtClean="0"/>
                            <a:t>1</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c>
                      <a:txBody>
                        <a:bodyPr/>
                        <a:lstStyle/>
                        <a:p>
                          <a:pPr algn="ctr"/>
                          <a:r>
                            <a:rPr lang="en-GB" sz="3600" dirty="0" smtClean="0"/>
                            <a:t>0</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r>
                  <a:tr h="640080">
                    <a:tc>
                      <a:txBody>
                        <a:bodyPr/>
                        <a:lstStyle/>
                        <a:p>
                          <a:pPr algn="ctr"/>
                          <a:r>
                            <a:rPr lang="en-GB" sz="3600" dirty="0" smtClean="0"/>
                            <a:t>1</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dirty="0" smtClean="0">
                              <a:solidFill>
                                <a:schemeClr val="tx1"/>
                              </a:solidFill>
                            </a:rPr>
                            <a:t>1</a:t>
                          </a:r>
                          <a:endParaRPr lang="en-GB" sz="3600" dirty="0">
                            <a:solidFill>
                              <a:schemeClr val="tx1"/>
                            </a:solidFill>
                          </a:endParaRPr>
                        </a:p>
                      </a:txBody>
                      <a:tcPr/>
                    </a:tc>
                    <a:tc>
                      <a:txBody>
                        <a:bodyPr/>
                        <a:lstStyle/>
                        <a:p>
                          <a:pPr algn="ctr"/>
                          <a:r>
                            <a:rPr lang="en-GB" sz="3600" b="1" dirty="0" smtClean="0">
                              <a:solidFill>
                                <a:srgbClr val="FF0000"/>
                              </a:solidFill>
                            </a:rPr>
                            <a:t>0</a:t>
                          </a:r>
                          <a:endParaRPr lang="en-GB" sz="3600" b="1" dirty="0">
                            <a:solidFill>
                              <a:srgbClr val="FF0000"/>
                            </a:solidFill>
                          </a:endParaRPr>
                        </a:p>
                      </a:txBody>
                      <a:tcPr/>
                    </a:tc>
                    <a:tc>
                      <a:txBody>
                        <a:bodyPr/>
                        <a:lstStyle/>
                        <a:p>
                          <a:pPr algn="ctr"/>
                          <a:r>
                            <a:rPr lang="en-GB" sz="3600" dirty="0" smtClean="0"/>
                            <a:t>0</a:t>
                          </a:r>
                          <a:endParaRPr lang="en-GB" sz="3600" dirty="0"/>
                        </a:p>
                      </a:txBody>
                      <a:tcPr/>
                    </a:tc>
                    <a:tc>
                      <a:txBody>
                        <a:bodyPr/>
                        <a:lstStyle/>
                        <a:p>
                          <a:pPr algn="ctr"/>
                          <a:r>
                            <a:rPr lang="en-GB" sz="3600" smtClean="0"/>
                            <a:t>0</a:t>
                          </a:r>
                          <a:endParaRPr lang="en-GB" sz="3600" dirty="0"/>
                        </a:p>
                      </a:txBody>
                      <a:tcPr/>
                    </a:tc>
                    <a:tc>
                      <a:txBody>
                        <a:bodyPr/>
                        <a:lstStyle/>
                        <a:p>
                          <a:pPr algn="ctr"/>
                          <a:r>
                            <a:rPr lang="en-GB" sz="3600" b="1" dirty="0" smtClean="0">
                              <a:solidFill>
                                <a:srgbClr val="FF0000"/>
                              </a:solidFill>
                            </a:rPr>
                            <a:t>0</a:t>
                          </a:r>
                          <a:endParaRPr lang="en-GB" sz="3600" b="1" dirty="0">
                            <a:solidFill>
                              <a:srgbClr val="FF0000"/>
                            </a:solidFill>
                          </a:endParaRPr>
                        </a:p>
                      </a:txBody>
                      <a:tcPr/>
                    </a:tc>
                  </a:tr>
                </a:tbl>
              </a:graphicData>
            </a:graphic>
          </p:graphicFrame>
        </mc:Fallback>
      </mc:AlternateContent>
    </p:spTree>
    <p:extLst>
      <p:ext uri="{BB962C8B-B14F-4D97-AF65-F5344CB8AC3E}">
        <p14:creationId xmlns:p14="http://schemas.microsoft.com/office/powerpoint/2010/main" val="169853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t>Try with the OR form of De Morgan’s Law:</a:t>
                </a:r>
              </a:p>
              <a:p>
                <a14:m>
                  <m:oMath xmlns:m="http://schemas.openxmlformats.org/officeDocument/2006/math">
                    <m:acc>
                      <m:accPr>
                        <m:chr m:val="̅"/>
                        <m:ctrlPr>
                          <a:rPr lang="en-GB" i="1">
                            <a:latin typeface="Cambria Math" panose="02040503050406030204" pitchFamily="18" charset="0"/>
                          </a:rPr>
                        </m:ctrlPr>
                      </m:accPr>
                      <m:e>
                        <m:r>
                          <a:rPr lang="en-GB" i="1">
                            <a:latin typeface="Cambria Math" charset="0"/>
                          </a:rPr>
                          <m:t>(</m:t>
                        </m:r>
                        <m:r>
                          <a:rPr lang="en-GB" i="1">
                            <a:latin typeface="Cambria Math" charset="0"/>
                          </a:rPr>
                          <m:t>𝐴</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𝐵</m:t>
                        </m:r>
                        <m:r>
                          <a:rPr lang="en-GB" i="1">
                            <a:latin typeface="Cambria Math" charset="0"/>
                          </a:rPr>
                          <m:t>)</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e>
                    </m:acc>
                  </m:oMath>
                </a14:m>
                <a:r>
                  <a:rPr lang="en-GB" dirty="0"/>
                  <a:t>  </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00" t="-1624"/>
                </a:stretch>
              </a:blipFill>
            </p:spPr>
            <p:txBody>
              <a:bodyPr/>
              <a:lstStyle/>
              <a:p>
                <a:r>
                  <a:rPr lang="en-GB">
                    <a:noFill/>
                  </a:rPr>
                  <a:t> </a:t>
                </a:r>
              </a:p>
            </p:txBody>
          </p:sp>
        </mc:Fallback>
      </mc:AlternateContent>
    </p:spTree>
    <p:extLst>
      <p:ext uri="{BB962C8B-B14F-4D97-AF65-F5344CB8AC3E}">
        <p14:creationId xmlns:p14="http://schemas.microsoft.com/office/powerpoint/2010/main" val="3542368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ANSWER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acc>
                      <m:accPr>
                        <m:chr m:val="̅"/>
                        <m:ctrlPr>
                          <a:rPr lang="en-GB" i="1">
                            <a:latin typeface="Cambria Math" panose="02040503050406030204" pitchFamily="18" charset="0"/>
                          </a:rPr>
                        </m:ctrlPr>
                      </m:accPr>
                      <m:e>
                        <m:r>
                          <a:rPr lang="en-GB" i="1">
                            <a:latin typeface="Cambria Math" charset="0"/>
                          </a:rPr>
                          <m:t>(</m:t>
                        </m:r>
                        <m:r>
                          <a:rPr lang="en-GB" i="1">
                            <a:latin typeface="Cambria Math" charset="0"/>
                          </a:rPr>
                          <m:t>𝐴</m:t>
                        </m:r>
                      </m:e>
                    </m:acc>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𝐵</m:t>
                        </m:r>
                        <m:r>
                          <a:rPr lang="en-GB" i="1">
                            <a:latin typeface="Cambria Math" charset="0"/>
                          </a:rPr>
                          <m:t>)</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𝐴</m:t>
                        </m:r>
                      </m:e>
                    </m:acc>
                    <m:r>
                      <a:rPr lang="en-GB" i="1">
                        <a:latin typeface="Cambria Math" charset="0"/>
                      </a:rPr>
                      <m:t>.  </m:t>
                    </m:r>
                    <m:acc>
                      <m:accPr>
                        <m:chr m:val="̅"/>
                        <m:ctrlPr>
                          <a:rPr lang="en-GB" i="1">
                            <a:latin typeface="Cambria Math" panose="02040503050406030204" pitchFamily="18" charset="0"/>
                          </a:rPr>
                        </m:ctrlPr>
                      </m:accPr>
                      <m:e>
                        <m:r>
                          <a:rPr lang="en-GB" i="1">
                            <a:latin typeface="Cambria Math" charset="0"/>
                          </a:rPr>
                          <m:t>𝐵</m:t>
                        </m:r>
                      </m:e>
                    </m:acc>
                  </m:oMath>
                </a14:m>
                <a:r>
                  <a:rPr lang="en-GB" dirty="0"/>
                  <a:t>  </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extLst>
                        <a:ext uri="{9D8B030D-6E8A-4147-A177-3AD203B41FA5}">
                          <a16:colId xmlns:a16="http://schemas.microsoft.com/office/drawing/2014/main" val="20000"/>
                        </a:ext>
                      </a:extLst>
                    </a:gridCol>
                    <a:gridCol w="1655969">
                      <a:extLst>
                        <a:ext uri="{9D8B030D-6E8A-4147-A177-3AD203B41FA5}">
                          <a16:colId xmlns:a16="http://schemas.microsoft.com/office/drawing/2014/main" val="20001"/>
                        </a:ext>
                      </a:extLst>
                    </a:gridCol>
                    <a:gridCol w="1655969">
                      <a:extLst>
                        <a:ext uri="{9D8B030D-6E8A-4147-A177-3AD203B41FA5}">
                          <a16:colId xmlns:a16="http://schemas.microsoft.com/office/drawing/2014/main" val="20002"/>
                        </a:ext>
                      </a:extLst>
                    </a:gridCol>
                    <a:gridCol w="1655969">
                      <a:extLst>
                        <a:ext uri="{9D8B030D-6E8A-4147-A177-3AD203B41FA5}">
                          <a16:colId xmlns:a16="http://schemas.microsoft.com/office/drawing/2014/main" val="20003"/>
                        </a:ext>
                      </a:extLst>
                    </a:gridCol>
                    <a:gridCol w="1655969">
                      <a:extLst>
                        <a:ext uri="{9D8B030D-6E8A-4147-A177-3AD203B41FA5}">
                          <a16:colId xmlns:a16="http://schemas.microsoft.com/office/drawing/2014/main" val="20004"/>
                        </a:ext>
                      </a:extLst>
                    </a:gridCol>
                    <a:gridCol w="1655969">
                      <a:extLst>
                        <a:ext uri="{9D8B030D-6E8A-4147-A177-3AD203B41FA5}">
                          <a16:colId xmlns:a16="http://schemas.microsoft.com/office/drawing/2014/main" val="20005"/>
                        </a:ext>
                      </a:extLst>
                    </a:gridCol>
                    <a:gridCol w="1655969">
                      <a:extLst>
                        <a:ext uri="{9D8B030D-6E8A-4147-A177-3AD203B41FA5}">
                          <a16:colId xmlns:a16="http://schemas.microsoft.com/office/drawing/2014/main" val="20006"/>
                        </a:ext>
                      </a:extLst>
                    </a:gridCol>
                  </a:tblGrid>
                  <a:tr h="635417">
                    <a:tc>
                      <a:txBody>
                        <a:bodyPr/>
                        <a:lstStyle/>
                        <a:p>
                          <a:pPr algn="ctr"/>
                          <a:r>
                            <a:rPr lang="en-GB" sz="3600" dirty="0"/>
                            <a:t>A</a:t>
                          </a:r>
                        </a:p>
                      </a:txBody>
                      <a:tcPr/>
                    </a:tc>
                    <a:tc>
                      <a:txBody>
                        <a:bodyPr/>
                        <a:lstStyle/>
                        <a:p>
                          <a:pPr algn="ctr"/>
                          <a:r>
                            <a:rPr lang="en-GB" sz="3600" dirty="0"/>
                            <a:t>B</a:t>
                          </a:r>
                        </a:p>
                      </a:txBody>
                      <a:tcPr/>
                    </a:tc>
                    <a:tc>
                      <a:txBody>
                        <a:bodyPr/>
                        <a:lstStyle/>
                        <a:p>
                          <a:pPr algn="ctr"/>
                          <a:r>
                            <a:rPr lang="en-GB" sz="3600" dirty="0">
                              <a:solidFill>
                                <a:schemeClr val="tx1"/>
                              </a:solidFill>
                            </a:rPr>
                            <a:t>A+B</a:t>
                          </a: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b="1" i="1" smtClean="0">
                                        <a:solidFill>
                                          <a:srgbClr val="FF0000"/>
                                        </a:solidFill>
                                        <a:latin typeface="Cambria Math" panose="02040503050406030204" pitchFamily="18" charset="0"/>
                                      </a:rPr>
                                    </m:ctrlPr>
                                  </m:accPr>
                                  <m:e>
                                    <m:r>
                                      <a:rPr lang="en-GB" sz="3600" b="1" i="1">
                                        <a:solidFill>
                                          <a:srgbClr val="FF0000"/>
                                        </a:solidFill>
                                        <a:latin typeface="Cambria Math" charset="0"/>
                                      </a:rPr>
                                      <m:t>𝑨</m:t>
                                    </m:r>
                                  </m:e>
                                </m:acc>
                                <m:r>
                                  <a:rPr lang="en-GB" sz="3600" b="1" i="1" smtClean="0">
                                    <a:solidFill>
                                      <a:srgbClr val="FF0000"/>
                                    </a:solidFill>
                                    <a:latin typeface="Cambria Math" charset="0"/>
                                  </a:rPr>
                                  <m:t>+</m:t>
                                </m:r>
                                <m:acc>
                                  <m:accPr>
                                    <m:chr m:val="̅"/>
                                    <m:ctrlPr>
                                      <a:rPr lang="en-GB" sz="3600" b="1" i="1" smtClean="0">
                                        <a:solidFill>
                                          <a:srgbClr val="FF0000"/>
                                        </a:solidFill>
                                        <a:latin typeface="Cambria Math" panose="02040503050406030204" pitchFamily="18" charset="0"/>
                                      </a:rPr>
                                    </m:ctrlPr>
                                  </m:accPr>
                                  <m:e>
                                    <m:r>
                                      <a:rPr lang="en-GB" sz="3600" b="1" i="1">
                                        <a:solidFill>
                                          <a:srgbClr val="FF0000"/>
                                        </a:solidFill>
                                        <a:latin typeface="Cambria Math" charset="0"/>
                                      </a:rPr>
                                      <m:t>𝑩</m:t>
                                    </m:r>
                                  </m:e>
                                </m:acc>
                              </m:oMath>
                            </m:oMathPara>
                          </a14:m>
                          <a:endParaRPr lang="en-GB" sz="3600" b="1" dirty="0">
                            <a:solidFill>
                              <a:srgbClr val="FF0000"/>
                            </a:solidFill>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𝐴</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charset="0"/>
                                      </a:rPr>
                                      <m:t>𝐵</m:t>
                                    </m:r>
                                  </m:e>
                                </m:acc>
                                <m:r>
                                  <a:rPr lang="en-GB" sz="3600" i="1">
                                    <a:latin typeface="Cambria Math" charset="0"/>
                                  </a:rPr>
                                  <m:t> </m:t>
                                </m:r>
                              </m:oMath>
                            </m:oMathPara>
                          </a14:m>
                          <a:endParaRPr lang="en-GB" sz="3600" dirty="0"/>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GB" sz="3600" b="1" i="1" smtClean="0">
                                        <a:solidFill>
                                          <a:srgbClr val="FF0000"/>
                                        </a:solidFill>
                                        <a:latin typeface="Cambria Math" panose="02040503050406030204" pitchFamily="18" charset="0"/>
                                      </a:rPr>
                                    </m:ctrlPr>
                                  </m:accPr>
                                  <m:e>
                                    <m:r>
                                      <a:rPr lang="en-GB" sz="3600" b="1" i="1">
                                        <a:solidFill>
                                          <a:srgbClr val="FF0000"/>
                                        </a:solidFill>
                                        <a:latin typeface="Cambria Math" charset="0"/>
                                      </a:rPr>
                                      <m:t>𝑨</m:t>
                                    </m:r>
                                  </m:e>
                                </m:acc>
                                <m:r>
                                  <a:rPr lang="en-GB" sz="3600" b="1" i="1" smtClean="0">
                                    <a:solidFill>
                                      <a:srgbClr val="FF0000"/>
                                    </a:solidFill>
                                    <a:latin typeface="Cambria Math" charset="0"/>
                                  </a:rPr>
                                  <m:t>. </m:t>
                                </m:r>
                                <m:acc>
                                  <m:accPr>
                                    <m:chr m:val="̅"/>
                                    <m:ctrlPr>
                                      <a:rPr lang="en-GB" sz="3600" b="1" i="1">
                                        <a:solidFill>
                                          <a:srgbClr val="FF0000"/>
                                        </a:solidFill>
                                        <a:latin typeface="Cambria Math" panose="02040503050406030204" pitchFamily="18" charset="0"/>
                                      </a:rPr>
                                    </m:ctrlPr>
                                  </m:accPr>
                                  <m:e>
                                    <m:r>
                                      <a:rPr lang="en-GB" sz="3600" b="1" i="1">
                                        <a:solidFill>
                                          <a:srgbClr val="FF0000"/>
                                        </a:solidFill>
                                        <a:latin typeface="Cambria Math" charset="0"/>
                                      </a:rPr>
                                      <m:t>𝑩</m:t>
                                    </m:r>
                                  </m:e>
                                </m:acc>
                              </m:oMath>
                            </m:oMathPara>
                          </a14:m>
                          <a:endParaRPr lang="en-GB" sz="3600" b="1" dirty="0">
                            <a:solidFill>
                              <a:srgbClr val="FF0000"/>
                            </a:solidFill>
                          </a:endParaRPr>
                        </a:p>
                      </a:txBody>
                      <a:tcPr/>
                    </a:tc>
                    <a:extLst>
                      <a:ext uri="{0D108BD9-81ED-4DB2-BD59-A6C34878D82A}">
                        <a16:rowId xmlns:a16="http://schemas.microsoft.com/office/drawing/2014/main" val="10000"/>
                      </a:ext>
                    </a:extLst>
                  </a:tr>
                  <a:tr h="635417">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dirty="0">
                              <a:solidFill>
                                <a:schemeClr val="tx1"/>
                              </a:solidFill>
                            </a:rPr>
                            <a:t>0</a:t>
                          </a:r>
                        </a:p>
                      </a:txBody>
                      <a:tcPr/>
                    </a:tc>
                    <a:tc>
                      <a:txBody>
                        <a:bodyPr/>
                        <a:lstStyle/>
                        <a:p>
                          <a:pPr algn="ctr"/>
                          <a:r>
                            <a:rPr lang="en-GB" sz="3600" b="1" dirty="0">
                              <a:solidFill>
                                <a:srgbClr val="FF0000"/>
                              </a:solidFill>
                            </a:rPr>
                            <a:t>1</a:t>
                          </a:r>
                        </a:p>
                      </a:txBody>
                      <a:tcPr/>
                    </a:tc>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b="1" dirty="0">
                              <a:solidFill>
                                <a:srgbClr val="FF0000"/>
                              </a:solidFill>
                            </a:rPr>
                            <a:t>1</a:t>
                          </a:r>
                        </a:p>
                      </a:txBody>
                      <a:tcPr/>
                    </a:tc>
                    <a:extLst>
                      <a:ext uri="{0D108BD9-81ED-4DB2-BD59-A6C34878D82A}">
                        <a16:rowId xmlns:a16="http://schemas.microsoft.com/office/drawing/2014/main" val="10001"/>
                      </a:ext>
                    </a:extLst>
                  </a:tr>
                  <a:tr h="635417">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dirty="0">
                              <a:solidFill>
                                <a:schemeClr val="tx1"/>
                              </a:solidFill>
                            </a:rPr>
                            <a:t>1</a:t>
                          </a:r>
                        </a:p>
                      </a:txBody>
                      <a:tcPr/>
                    </a:tc>
                    <a:tc>
                      <a:txBody>
                        <a:bodyPr/>
                        <a:lstStyle/>
                        <a:p>
                          <a:pPr algn="ctr"/>
                          <a:r>
                            <a:rPr lang="en-GB" sz="3600" b="1" dirty="0">
                              <a:solidFill>
                                <a:srgbClr val="FF0000"/>
                              </a:solidFill>
                            </a:rPr>
                            <a:t>0</a:t>
                          </a:r>
                        </a:p>
                      </a:txBody>
                      <a:tcPr/>
                    </a:tc>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b="1" dirty="0">
                              <a:solidFill>
                                <a:srgbClr val="FF0000"/>
                              </a:solidFill>
                            </a:rPr>
                            <a:t>0</a:t>
                          </a:r>
                        </a:p>
                      </a:txBody>
                      <a:tcPr/>
                    </a:tc>
                    <a:extLst>
                      <a:ext uri="{0D108BD9-81ED-4DB2-BD59-A6C34878D82A}">
                        <a16:rowId xmlns:a16="http://schemas.microsoft.com/office/drawing/2014/main" val="10002"/>
                      </a:ext>
                    </a:extLst>
                  </a:tr>
                  <a:tr h="635417">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dirty="0">
                              <a:solidFill>
                                <a:schemeClr val="tx1"/>
                              </a:solidFill>
                            </a:rPr>
                            <a:t>1</a:t>
                          </a:r>
                        </a:p>
                      </a:txBody>
                      <a:tcPr/>
                    </a:tc>
                    <a:tc>
                      <a:txBody>
                        <a:bodyPr/>
                        <a:lstStyle/>
                        <a:p>
                          <a:pPr algn="ctr"/>
                          <a:r>
                            <a:rPr lang="en-GB" sz="3600" b="1" dirty="0">
                              <a:solidFill>
                                <a:srgbClr val="FF0000"/>
                              </a:solidFill>
                            </a:rPr>
                            <a:t>0</a:t>
                          </a:r>
                        </a:p>
                      </a:txBody>
                      <a:tcPr/>
                    </a:tc>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b="1" dirty="0">
                              <a:solidFill>
                                <a:srgbClr val="FF0000"/>
                              </a:solidFill>
                            </a:rPr>
                            <a:t>0</a:t>
                          </a:r>
                        </a:p>
                      </a:txBody>
                      <a:tcPr/>
                    </a:tc>
                    <a:extLst>
                      <a:ext uri="{0D108BD9-81ED-4DB2-BD59-A6C34878D82A}">
                        <a16:rowId xmlns:a16="http://schemas.microsoft.com/office/drawing/2014/main" val="10003"/>
                      </a:ext>
                    </a:extLst>
                  </a:tr>
                  <a:tr h="635417">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dirty="0">
                              <a:solidFill>
                                <a:schemeClr val="tx1"/>
                              </a:solidFill>
                            </a:rPr>
                            <a:t>1</a:t>
                          </a:r>
                        </a:p>
                      </a:txBody>
                      <a:tcPr/>
                    </a:tc>
                    <a:tc>
                      <a:txBody>
                        <a:bodyPr/>
                        <a:lstStyle/>
                        <a:p>
                          <a:pPr algn="ctr"/>
                          <a:r>
                            <a:rPr lang="en-GB" sz="3600" b="1" dirty="0">
                              <a:solidFill>
                                <a:srgbClr val="FF0000"/>
                              </a:solidFill>
                            </a:rPr>
                            <a:t>0</a:t>
                          </a:r>
                        </a:p>
                      </a:txBody>
                      <a:tcPr/>
                    </a:tc>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b="1" dirty="0">
                              <a:solidFill>
                                <a:srgbClr val="FF0000"/>
                              </a:solidFill>
                            </a:rPr>
                            <a:t>0</a:t>
                          </a:r>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957636221"/>
                  </p:ext>
                </p:extLst>
              </p:nvPr>
            </p:nvGraphicFramePr>
            <p:xfrm>
              <a:off x="168811" y="1929488"/>
              <a:ext cx="11591783" cy="3201670"/>
            </p:xfrm>
            <a:graphic>
              <a:graphicData uri="http://schemas.openxmlformats.org/drawingml/2006/table">
                <a:tbl>
                  <a:tblPr firstRow="1" bandRow="1">
                    <a:tableStyleId>{5C22544A-7EE6-4342-B048-85BDC9FD1C3A}</a:tableStyleId>
                  </a:tblPr>
                  <a:tblGrid>
                    <a:gridCol w="1655969"/>
                    <a:gridCol w="1655969"/>
                    <a:gridCol w="1655969"/>
                    <a:gridCol w="1655969"/>
                    <a:gridCol w="1655969"/>
                    <a:gridCol w="1655969"/>
                    <a:gridCol w="1655969"/>
                  </a:tblGrid>
                  <a:tr h="641350">
                    <a:tc>
                      <a:txBody>
                        <a:bodyPr/>
                        <a:lstStyle/>
                        <a:p>
                          <a:pPr algn="ctr"/>
                          <a:r>
                            <a:rPr lang="en-GB" sz="3600" dirty="0" smtClean="0"/>
                            <a:t>A</a:t>
                          </a:r>
                          <a:endParaRPr lang="en-GB" sz="3600" dirty="0"/>
                        </a:p>
                      </a:txBody>
                      <a:tcPr/>
                    </a:tc>
                    <a:tc>
                      <a:txBody>
                        <a:bodyPr/>
                        <a:lstStyle/>
                        <a:p>
                          <a:pPr algn="ctr"/>
                          <a:r>
                            <a:rPr lang="en-GB" sz="3600" dirty="0" smtClean="0"/>
                            <a:t>B</a:t>
                          </a:r>
                          <a:endParaRPr lang="en-GB" sz="3600" dirty="0"/>
                        </a:p>
                      </a:txBody>
                      <a:tcPr/>
                    </a:tc>
                    <a:tc>
                      <a:txBody>
                        <a:bodyPr/>
                        <a:lstStyle/>
                        <a:p>
                          <a:pPr algn="ctr"/>
                          <a:r>
                            <a:rPr lang="en-GB" sz="3600" dirty="0" err="1" smtClean="0">
                              <a:solidFill>
                                <a:schemeClr val="tx1"/>
                              </a:solidFill>
                            </a:rPr>
                            <a:t>A+B</a:t>
                          </a:r>
                          <a:endParaRPr lang="en-GB" sz="3600" dirty="0">
                            <a:solidFill>
                              <a:schemeClr val="tx1"/>
                            </a:solidFill>
                          </a:endParaRPr>
                        </a:p>
                      </a:txBody>
                      <a:tcPr/>
                    </a:tc>
                    <a:tc>
                      <a:txBody>
                        <a:bodyPr/>
                        <a:lstStyle/>
                        <a:p>
                          <a:endParaRPr lang="en-US"/>
                        </a:p>
                      </a:txBody>
                      <a:tcPr>
                        <a:blipFill rotWithShape="0">
                          <a:blip r:embed="rId3"/>
                          <a:stretch>
                            <a:fillRect l="-301476" t="-14286" r="-302583" b="-437143"/>
                          </a:stretch>
                        </a:blipFill>
                      </a:tcPr>
                    </a:tc>
                    <a:tc>
                      <a:txBody>
                        <a:bodyPr/>
                        <a:lstStyle/>
                        <a:p>
                          <a:endParaRPr lang="en-US"/>
                        </a:p>
                      </a:txBody>
                      <a:tcPr>
                        <a:blipFill rotWithShape="0">
                          <a:blip r:embed="rId3"/>
                          <a:stretch>
                            <a:fillRect l="-400000" t="-14286" r="-201471" b="-437143"/>
                          </a:stretch>
                        </a:blipFill>
                      </a:tcPr>
                    </a:tc>
                    <a:tc>
                      <a:txBody>
                        <a:bodyPr/>
                        <a:lstStyle/>
                        <a:p>
                          <a:endParaRPr lang="en-US"/>
                        </a:p>
                      </a:txBody>
                      <a:tcPr>
                        <a:blipFill rotWithShape="0">
                          <a:blip r:embed="rId3"/>
                          <a:stretch>
                            <a:fillRect l="-500000" t="-14286" r="-101471" b="-437143"/>
                          </a:stretch>
                        </a:blipFill>
                      </a:tcPr>
                    </a:tc>
                    <a:tc>
                      <a:txBody>
                        <a:bodyPr/>
                        <a:lstStyle/>
                        <a:p>
                          <a:endParaRPr lang="en-US"/>
                        </a:p>
                      </a:txBody>
                      <a:tcPr>
                        <a:blipFill rotWithShape="0">
                          <a:blip r:embed="rId3"/>
                          <a:stretch>
                            <a:fillRect l="-600000" t="-14286" r="-1471" b="-437143"/>
                          </a:stretch>
                        </a:blipFill>
                      </a:tcPr>
                    </a:tc>
                  </a:tr>
                  <a:tr h="640080">
                    <a:tc>
                      <a:txBody>
                        <a:bodyPr/>
                        <a:lstStyle/>
                        <a:p>
                          <a:pPr algn="ctr"/>
                          <a:r>
                            <a:rPr lang="en-GB" sz="3600" dirty="0" smtClean="0"/>
                            <a:t>0</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dirty="0" smtClean="0">
                              <a:solidFill>
                                <a:schemeClr val="tx1"/>
                              </a:solidFill>
                            </a:rPr>
                            <a:t>0</a:t>
                          </a:r>
                          <a:endParaRPr lang="en-GB" sz="3600" dirty="0">
                            <a:solidFill>
                              <a:schemeClr val="tx1"/>
                            </a:solidFill>
                          </a:endParaRPr>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c>
                      <a:txBody>
                        <a:bodyPr/>
                        <a:lstStyle/>
                        <a:p>
                          <a:pPr algn="ctr"/>
                          <a:r>
                            <a:rPr lang="en-GB" sz="3600" dirty="0" smtClean="0"/>
                            <a:t>1</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b="1" dirty="0" smtClean="0">
                              <a:solidFill>
                                <a:srgbClr val="FF0000"/>
                              </a:solidFill>
                            </a:rPr>
                            <a:t>1</a:t>
                          </a:r>
                          <a:endParaRPr lang="en-GB" sz="3600" b="1" dirty="0">
                            <a:solidFill>
                              <a:srgbClr val="FF0000"/>
                            </a:solidFill>
                          </a:endParaRPr>
                        </a:p>
                      </a:txBody>
                      <a:tcPr/>
                    </a:tc>
                  </a:tr>
                  <a:tr h="640080">
                    <a:tc>
                      <a:txBody>
                        <a:bodyPr/>
                        <a:lstStyle/>
                        <a:p>
                          <a:pPr algn="ctr"/>
                          <a:r>
                            <a:rPr lang="en-GB" sz="3600" dirty="0" smtClean="0"/>
                            <a:t>0</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dirty="0" smtClean="0">
                              <a:solidFill>
                                <a:schemeClr val="tx1"/>
                              </a:solidFill>
                            </a:rPr>
                            <a:t>1</a:t>
                          </a:r>
                          <a:endParaRPr lang="en-GB" sz="3600" dirty="0">
                            <a:solidFill>
                              <a:schemeClr val="tx1"/>
                            </a:solidFill>
                          </a:endParaRPr>
                        </a:p>
                      </a:txBody>
                      <a:tcPr/>
                    </a:tc>
                    <a:tc>
                      <a:txBody>
                        <a:bodyPr/>
                        <a:lstStyle/>
                        <a:p>
                          <a:pPr algn="ctr"/>
                          <a:r>
                            <a:rPr lang="en-GB" sz="3600" b="1" dirty="0" smtClean="0">
                              <a:solidFill>
                                <a:srgbClr val="FF0000"/>
                              </a:solidFill>
                            </a:rPr>
                            <a:t>0</a:t>
                          </a:r>
                          <a:endParaRPr lang="en-GB" sz="3600" b="1" dirty="0">
                            <a:solidFill>
                              <a:srgbClr val="FF0000"/>
                            </a:solidFill>
                          </a:endParaRPr>
                        </a:p>
                      </a:txBody>
                      <a:tcPr/>
                    </a:tc>
                    <a:tc>
                      <a:txBody>
                        <a:bodyPr/>
                        <a:lstStyle/>
                        <a:p>
                          <a:pPr algn="ctr"/>
                          <a:r>
                            <a:rPr lang="en-GB" sz="3600" dirty="0" smtClean="0"/>
                            <a:t>1</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b="1" dirty="0" smtClean="0">
                              <a:solidFill>
                                <a:srgbClr val="FF0000"/>
                              </a:solidFill>
                            </a:rPr>
                            <a:t>0</a:t>
                          </a:r>
                          <a:endParaRPr lang="en-GB" sz="3600" b="1" dirty="0">
                            <a:solidFill>
                              <a:srgbClr val="FF0000"/>
                            </a:solidFill>
                          </a:endParaRPr>
                        </a:p>
                      </a:txBody>
                      <a:tcPr/>
                    </a:tc>
                  </a:tr>
                  <a:tr h="640080">
                    <a:tc>
                      <a:txBody>
                        <a:bodyPr/>
                        <a:lstStyle/>
                        <a:p>
                          <a:pPr algn="ctr"/>
                          <a:r>
                            <a:rPr lang="en-GB" sz="3600" dirty="0" smtClean="0"/>
                            <a:t>1</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dirty="0" smtClean="0">
                              <a:solidFill>
                                <a:schemeClr val="tx1"/>
                              </a:solidFill>
                            </a:rPr>
                            <a:t>1</a:t>
                          </a:r>
                          <a:endParaRPr lang="en-GB" sz="3600" dirty="0">
                            <a:solidFill>
                              <a:schemeClr val="tx1"/>
                            </a:solidFill>
                          </a:endParaRPr>
                        </a:p>
                      </a:txBody>
                      <a:tcPr/>
                    </a:tc>
                    <a:tc>
                      <a:txBody>
                        <a:bodyPr/>
                        <a:lstStyle/>
                        <a:p>
                          <a:pPr algn="ctr"/>
                          <a:r>
                            <a:rPr lang="en-GB" sz="3600" b="1" dirty="0" smtClean="0">
                              <a:solidFill>
                                <a:srgbClr val="FF0000"/>
                              </a:solidFill>
                            </a:rPr>
                            <a:t>0</a:t>
                          </a:r>
                          <a:endParaRPr lang="en-GB" sz="3600" b="1" dirty="0">
                            <a:solidFill>
                              <a:srgbClr val="FF0000"/>
                            </a:solidFill>
                          </a:endParaRPr>
                        </a:p>
                      </a:txBody>
                      <a:tcPr/>
                    </a:tc>
                    <a:tc>
                      <a:txBody>
                        <a:bodyPr/>
                        <a:lstStyle/>
                        <a:p>
                          <a:pPr algn="ctr"/>
                          <a:r>
                            <a:rPr lang="en-GB" sz="3600" dirty="0" smtClean="0"/>
                            <a:t>0</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b="1" dirty="0" smtClean="0">
                              <a:solidFill>
                                <a:srgbClr val="FF0000"/>
                              </a:solidFill>
                            </a:rPr>
                            <a:t>0</a:t>
                          </a:r>
                          <a:endParaRPr lang="en-GB" sz="3600" b="1" dirty="0">
                            <a:solidFill>
                              <a:srgbClr val="FF0000"/>
                            </a:solidFill>
                          </a:endParaRPr>
                        </a:p>
                      </a:txBody>
                      <a:tcPr/>
                    </a:tc>
                  </a:tr>
                  <a:tr h="640080">
                    <a:tc>
                      <a:txBody>
                        <a:bodyPr/>
                        <a:lstStyle/>
                        <a:p>
                          <a:pPr algn="ctr"/>
                          <a:r>
                            <a:rPr lang="en-GB" sz="3600" dirty="0" smtClean="0"/>
                            <a:t>1</a:t>
                          </a:r>
                          <a:endParaRPr lang="en-GB" sz="3600" dirty="0"/>
                        </a:p>
                      </a:txBody>
                      <a:tcPr/>
                    </a:tc>
                    <a:tc>
                      <a:txBody>
                        <a:bodyPr/>
                        <a:lstStyle/>
                        <a:p>
                          <a:pPr algn="ctr"/>
                          <a:r>
                            <a:rPr lang="en-GB" sz="3600" dirty="0" smtClean="0"/>
                            <a:t>1</a:t>
                          </a:r>
                          <a:endParaRPr lang="en-GB" sz="3600" dirty="0"/>
                        </a:p>
                      </a:txBody>
                      <a:tcPr/>
                    </a:tc>
                    <a:tc>
                      <a:txBody>
                        <a:bodyPr/>
                        <a:lstStyle/>
                        <a:p>
                          <a:pPr algn="ctr"/>
                          <a:r>
                            <a:rPr lang="en-GB" sz="3600" dirty="0" smtClean="0">
                              <a:solidFill>
                                <a:schemeClr val="tx1"/>
                              </a:solidFill>
                            </a:rPr>
                            <a:t>1</a:t>
                          </a:r>
                          <a:endParaRPr lang="en-GB" sz="3600" dirty="0">
                            <a:solidFill>
                              <a:schemeClr val="tx1"/>
                            </a:solidFill>
                          </a:endParaRPr>
                        </a:p>
                      </a:txBody>
                      <a:tcPr/>
                    </a:tc>
                    <a:tc>
                      <a:txBody>
                        <a:bodyPr/>
                        <a:lstStyle/>
                        <a:p>
                          <a:pPr algn="ctr"/>
                          <a:r>
                            <a:rPr lang="en-GB" sz="3600" b="1" dirty="0" smtClean="0">
                              <a:solidFill>
                                <a:srgbClr val="FF0000"/>
                              </a:solidFill>
                            </a:rPr>
                            <a:t>0</a:t>
                          </a:r>
                          <a:endParaRPr lang="en-GB" sz="3600" b="1" dirty="0">
                            <a:solidFill>
                              <a:srgbClr val="FF0000"/>
                            </a:solidFill>
                          </a:endParaRPr>
                        </a:p>
                      </a:txBody>
                      <a:tcPr/>
                    </a:tc>
                    <a:tc>
                      <a:txBody>
                        <a:bodyPr/>
                        <a:lstStyle/>
                        <a:p>
                          <a:pPr algn="ctr"/>
                          <a:r>
                            <a:rPr lang="en-GB" sz="3600" dirty="0" smtClean="0"/>
                            <a:t>0</a:t>
                          </a:r>
                          <a:endParaRPr lang="en-GB" sz="3600" dirty="0"/>
                        </a:p>
                      </a:txBody>
                      <a:tcPr/>
                    </a:tc>
                    <a:tc>
                      <a:txBody>
                        <a:bodyPr/>
                        <a:lstStyle/>
                        <a:p>
                          <a:pPr algn="ctr"/>
                          <a:r>
                            <a:rPr lang="en-GB" sz="3600" dirty="0" smtClean="0"/>
                            <a:t>0</a:t>
                          </a:r>
                          <a:endParaRPr lang="en-GB" sz="3600" dirty="0"/>
                        </a:p>
                      </a:txBody>
                      <a:tcPr/>
                    </a:tc>
                    <a:tc>
                      <a:txBody>
                        <a:bodyPr/>
                        <a:lstStyle/>
                        <a:p>
                          <a:pPr algn="ctr"/>
                          <a:r>
                            <a:rPr lang="en-GB" sz="3600" b="1" dirty="0" smtClean="0">
                              <a:solidFill>
                                <a:srgbClr val="FF0000"/>
                              </a:solidFill>
                            </a:rPr>
                            <a:t>0</a:t>
                          </a:r>
                          <a:endParaRPr lang="en-GB" sz="3600" b="1" dirty="0">
                            <a:solidFill>
                              <a:srgbClr val="FF0000"/>
                            </a:solidFill>
                          </a:endParaRPr>
                        </a:p>
                      </a:txBody>
                      <a:tcPr/>
                    </a:tc>
                  </a:tr>
                </a:tbl>
              </a:graphicData>
            </a:graphic>
          </p:graphicFrame>
        </mc:Fallback>
      </mc:AlternateContent>
    </p:spTree>
    <p:extLst>
      <p:ext uri="{BB962C8B-B14F-4D97-AF65-F5344CB8AC3E}">
        <p14:creationId xmlns:p14="http://schemas.microsoft.com/office/powerpoint/2010/main" val="284560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 What?</a:t>
            </a:r>
          </a:p>
        </p:txBody>
      </p:sp>
      <p:sp>
        <p:nvSpPr>
          <p:cNvPr id="3" name="Content Placeholder 2"/>
          <p:cNvSpPr>
            <a:spLocks noGrp="1"/>
          </p:cNvSpPr>
          <p:nvPr>
            <p:ph idx="1"/>
          </p:nvPr>
        </p:nvSpPr>
        <p:spPr/>
        <p:txBody>
          <a:bodyPr/>
          <a:lstStyle/>
          <a:p>
            <a:r>
              <a:rPr lang="en-GB" dirty="0"/>
              <a:t>Allows you to simplify equations</a:t>
            </a:r>
          </a:p>
          <a:p>
            <a:r>
              <a:rPr lang="en-GB" dirty="0"/>
              <a:t>1: Break apart NOTs </a:t>
            </a:r>
          </a:p>
          <a:p>
            <a:r>
              <a:rPr lang="en-GB" dirty="0"/>
              <a:t>2: Change the operator (AND to OR / OR to AND) </a:t>
            </a:r>
          </a:p>
          <a:p>
            <a:endParaRPr lang="en-GB" dirty="0"/>
          </a:p>
          <a:p>
            <a:pPr>
              <a:tabLst>
                <a:tab pos="11153775" algn="l"/>
              </a:tabLst>
            </a:pPr>
            <a:r>
              <a:rPr lang="en-GB" dirty="0"/>
              <a:t>Example video:</a:t>
            </a:r>
            <a:endParaRPr lang="en-GB" dirty="0">
              <a:latin typeface="Cambria Math" charset="0"/>
              <a:ea typeface="Cambria Math" charset="0"/>
              <a:cs typeface="Cambria Math" charset="0"/>
            </a:endParaRPr>
          </a:p>
          <a:p>
            <a:pPr>
              <a:tabLst>
                <a:tab pos="11153775" algn="l"/>
              </a:tabLst>
            </a:pPr>
            <a:endParaRPr lang="en-GB" dirty="0"/>
          </a:p>
        </p:txBody>
      </p:sp>
    </p:spTree>
    <p:extLst>
      <p:ext uri="{BB962C8B-B14F-4D97-AF65-F5344CB8AC3E}">
        <p14:creationId xmlns:p14="http://schemas.microsoft.com/office/powerpoint/2010/main" val="1892850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Simple</a:t>
            </a:r>
          </a:p>
        </p:txBody>
      </p:sp>
      <p:pic>
        <p:nvPicPr>
          <p:cNvPr id="6" name="2017simpl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06513" y="473075"/>
            <a:ext cx="9577387" cy="6384925"/>
          </a:xfrm>
        </p:spPr>
      </p:pic>
    </p:spTree>
    <p:extLst>
      <p:ext uri="{BB962C8B-B14F-4D97-AF65-F5344CB8AC3E}">
        <p14:creationId xmlns:p14="http://schemas.microsoft.com/office/powerpoint/2010/main" val="11935390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Complex</a:t>
            </a:r>
          </a:p>
        </p:txBody>
      </p:sp>
      <p:pic>
        <p:nvPicPr>
          <p:cNvPr id="4" name="2017complex">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06513" y="473075"/>
            <a:ext cx="9577387" cy="6384925"/>
          </a:xfrm>
        </p:spPr>
      </p:pic>
    </p:spTree>
    <p:extLst>
      <p:ext uri="{BB962C8B-B14F-4D97-AF65-F5344CB8AC3E}">
        <p14:creationId xmlns:p14="http://schemas.microsoft.com/office/powerpoint/2010/main" val="20981614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Page 272</a:t>
            </a:r>
          </a:p>
        </p:txBody>
      </p:sp>
      <p:sp>
        <p:nvSpPr>
          <p:cNvPr id="3" name="Content Placeholder 2"/>
          <p:cNvSpPr>
            <a:spLocks noGrp="1"/>
          </p:cNvSpPr>
          <p:nvPr>
            <p:ph idx="1"/>
          </p:nvPr>
        </p:nvSpPr>
        <p:spPr/>
        <p:txBody>
          <a:bodyPr/>
          <a:lstStyle/>
          <a:p>
            <a:r>
              <a:rPr lang="en-GB" dirty="0"/>
              <a:t>Cambridge course book has an example</a:t>
            </a:r>
            <a:r>
              <a:rPr lang="mr-IN" dirty="0"/>
              <a:t>…</a:t>
            </a:r>
            <a:r>
              <a:rPr lang="en-GB" dirty="0"/>
              <a:t>.</a:t>
            </a: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ackgroundRemoval t="22429" b="86881" l="42556" r="81778">
                        <a14:foregroundMark x1="47926" y1="25976" x2="76593" y2="79929"/>
                        <a14:foregroundMark x1="49574" y1="76905" x2="46944" y2="27810"/>
                        <a14:foregroundMark x1="49500" y1="84286" x2="77815" y2="28095"/>
                        <a14:foregroundMark x1="59407" y1="79452" x2="79056" y2="84119"/>
                      </a14:backgroundRemoval>
                    </a14:imgEffect>
                  </a14:imgLayer>
                </a14:imgProps>
              </a:ext>
              <a:ext uri="{28A0092B-C50C-407E-A947-70E740481C1C}">
                <a14:useLocalDpi xmlns:a14="http://schemas.microsoft.com/office/drawing/2010/main" val="0"/>
              </a:ext>
            </a:extLst>
          </a:blip>
          <a:srcRect l="43225" t="18895" r="17664" b="11380"/>
          <a:stretch/>
        </p:blipFill>
        <p:spPr>
          <a:xfrm rot="5604759">
            <a:off x="4638169" y="-441535"/>
            <a:ext cx="6315562" cy="8896114"/>
          </a:xfrm>
          <a:prstGeom prst="rect">
            <a:avLst/>
          </a:prstGeom>
        </p:spPr>
      </p:pic>
    </p:spTree>
    <p:extLst>
      <p:ext uri="{BB962C8B-B14F-4D97-AF65-F5344CB8AC3E}">
        <p14:creationId xmlns:p14="http://schemas.microsoft.com/office/powerpoint/2010/main" val="678574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250F-059F-8F43-B506-C673653EADC8}"/>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A1E42860-424A-8945-8A10-4CB82DBA7600}"/>
              </a:ext>
            </a:extLst>
          </p:cNvPr>
          <p:cNvSpPr>
            <a:spLocks noGrp="1"/>
          </p:cNvSpPr>
          <p:nvPr>
            <p:ph idx="1"/>
          </p:nvPr>
        </p:nvSpPr>
        <p:spPr>
          <a:solidFill>
            <a:schemeClr val="accent2"/>
          </a:solidFill>
        </p:spPr>
        <p:txBody>
          <a:bodyPr/>
          <a:lstStyle/>
          <a:p>
            <a:r>
              <a:rPr lang="en-US" dirty="0"/>
              <a:t>1. Produce truth tables for logic circuits including half adders and full adders</a:t>
            </a:r>
          </a:p>
          <a:p>
            <a:r>
              <a:rPr lang="en-US" dirty="0"/>
              <a:t>5. May include logic gates with more than two inputs. </a:t>
            </a:r>
          </a:p>
          <a:p>
            <a:r>
              <a:rPr lang="en-US" dirty="0"/>
              <a:t> </a:t>
            </a:r>
          </a:p>
          <a:p>
            <a:endParaRPr lang="en-GB" dirty="0"/>
          </a:p>
          <a:p>
            <a:endParaRPr lang="en-GB" dirty="0"/>
          </a:p>
          <a:p>
            <a:r>
              <a:rPr lang="en-GB" dirty="0"/>
              <a:t>Understand: What are half-adders and full adders</a:t>
            </a:r>
          </a:p>
          <a:p>
            <a:endParaRPr lang="en-GB" dirty="0"/>
          </a:p>
          <a:p>
            <a:r>
              <a:rPr lang="en-GB" dirty="0"/>
              <a:t>Able: Produce a truth table for them </a:t>
            </a:r>
          </a:p>
          <a:p>
            <a:endParaRPr lang="en-GB" dirty="0"/>
          </a:p>
          <a:p>
            <a:r>
              <a:rPr lang="en-GB" dirty="0"/>
              <a:t>Answer: Where are they used </a:t>
            </a:r>
          </a:p>
        </p:txBody>
      </p:sp>
    </p:spTree>
    <p:extLst>
      <p:ext uri="{BB962C8B-B14F-4D97-AF65-F5344CB8AC3E}">
        <p14:creationId xmlns:p14="http://schemas.microsoft.com/office/powerpoint/2010/main" val="2764609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Before we continue </a:t>
            </a:r>
          </a:p>
        </p:txBody>
      </p:sp>
      <p:sp>
        <p:nvSpPr>
          <p:cNvPr id="3" name="Content Placeholder 2"/>
          <p:cNvSpPr>
            <a:spLocks noGrp="1"/>
          </p:cNvSpPr>
          <p:nvPr>
            <p:ph idx="1"/>
          </p:nvPr>
        </p:nvSpPr>
        <p:spPr/>
        <p:txBody>
          <a:bodyPr/>
          <a:lstStyle/>
          <a:p>
            <a:r>
              <a:rPr lang="en-GB" dirty="0"/>
              <a:t>Its important to remember logic gates and their truth tables. </a:t>
            </a:r>
          </a:p>
          <a:p>
            <a:endParaRPr lang="en-GB" dirty="0"/>
          </a:p>
          <a:p>
            <a:r>
              <a:rPr lang="en-GB" dirty="0"/>
              <a:t>Also its important to note that when companies make something, they usually want it as cheap as possible. </a:t>
            </a:r>
          </a:p>
          <a:p>
            <a:endParaRPr lang="en-GB" dirty="0"/>
          </a:p>
          <a:p>
            <a:r>
              <a:rPr lang="en-GB" dirty="0"/>
              <a:t>If you wanted to create something that has an AND gate followed by a NOT gate, its cheaper to use a NAND gate. One gate is cheaper than having two. </a:t>
            </a:r>
          </a:p>
          <a:p>
            <a:endParaRPr lang="en-GB" dirty="0"/>
          </a:p>
          <a:p>
            <a:r>
              <a:rPr lang="en-GB" dirty="0"/>
              <a:t>What’s even cheaper is if, in your whole circuit you just use one type of gate. </a:t>
            </a:r>
          </a:p>
          <a:p>
            <a:endParaRPr lang="en-GB" dirty="0"/>
          </a:p>
          <a:p>
            <a:r>
              <a:rPr lang="en-GB" dirty="0"/>
              <a:t>So reducing the number of gates is good. But using only one gate type is even better, even if it means you have many more gates in total </a:t>
            </a:r>
            <a:r>
              <a:rPr lang="mr-IN" dirty="0"/>
              <a:t>–</a:t>
            </a:r>
            <a:r>
              <a:rPr lang="en-GB" dirty="0"/>
              <a:t> if they are all the same type of gate its cheaper. </a:t>
            </a:r>
          </a:p>
        </p:txBody>
      </p:sp>
    </p:spTree>
    <p:extLst>
      <p:ext uri="{BB962C8B-B14F-4D97-AF65-F5344CB8AC3E}">
        <p14:creationId xmlns:p14="http://schemas.microsoft.com/office/powerpoint/2010/main" val="3237763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Before we begin </a:t>
            </a:r>
          </a:p>
        </p:txBody>
      </p:sp>
      <p:sp>
        <p:nvSpPr>
          <p:cNvPr id="3" name="Content Placeholder 2"/>
          <p:cNvSpPr>
            <a:spLocks noGrp="1"/>
          </p:cNvSpPr>
          <p:nvPr>
            <p:ph idx="1"/>
          </p:nvPr>
        </p:nvSpPr>
        <p:spPr/>
        <p:txBody>
          <a:bodyPr/>
          <a:lstStyle/>
          <a:p>
            <a:r>
              <a:rPr lang="en-GB" dirty="0"/>
              <a:t>Quick review of logic gates</a:t>
            </a:r>
          </a:p>
        </p:txBody>
      </p:sp>
    </p:spTree>
    <p:extLst>
      <p:ext uri="{BB962C8B-B14F-4D97-AF65-F5344CB8AC3E}">
        <p14:creationId xmlns:p14="http://schemas.microsoft.com/office/powerpoint/2010/main" val="139675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Binary Addition </a:t>
            </a:r>
          </a:p>
        </p:txBody>
      </p:sp>
      <p:sp>
        <p:nvSpPr>
          <p:cNvPr id="3" name="Content Placeholder 2"/>
          <p:cNvSpPr>
            <a:spLocks noGrp="1"/>
          </p:cNvSpPr>
          <p:nvPr>
            <p:ph idx="1"/>
          </p:nvPr>
        </p:nvSpPr>
        <p:spPr/>
        <p:txBody>
          <a:bodyPr>
            <a:normAutofit/>
          </a:bodyPr>
          <a:lstStyle/>
          <a:p>
            <a:r>
              <a:rPr lang="en-GB" dirty="0"/>
              <a:t>0 + 0 = 0</a:t>
            </a:r>
            <a:br>
              <a:rPr lang="en-GB" dirty="0"/>
            </a:br>
            <a:r>
              <a:rPr lang="en-GB" dirty="0"/>
              <a:t>0 + 1 = 1</a:t>
            </a:r>
          </a:p>
          <a:p>
            <a:r>
              <a:rPr lang="en-GB" dirty="0"/>
              <a:t>1 + 0 = 1</a:t>
            </a:r>
          </a:p>
          <a:p>
            <a:r>
              <a:rPr lang="en-GB" dirty="0"/>
              <a:t>1 + 1 = 0 carry 1 </a:t>
            </a:r>
          </a:p>
          <a:p>
            <a:endParaRPr lang="en-GB" dirty="0"/>
          </a:p>
          <a:p>
            <a:r>
              <a:rPr lang="en-GB" dirty="0"/>
              <a:t>This is a half adder. Note that we have 2 inputs </a:t>
            </a:r>
          </a:p>
          <a:p>
            <a:endParaRPr lang="en-GB" dirty="0"/>
          </a:p>
          <a:p>
            <a:r>
              <a:rPr lang="en-GB" dirty="0"/>
              <a:t>In block form:</a:t>
            </a:r>
          </a:p>
          <a:p>
            <a:r>
              <a:rPr lang="en-GB" dirty="0"/>
              <a:t>X is an input</a:t>
            </a:r>
          </a:p>
          <a:p>
            <a:r>
              <a:rPr lang="en-GB" dirty="0"/>
              <a:t>Y is an input </a:t>
            </a:r>
          </a:p>
          <a:p>
            <a:r>
              <a:rPr lang="en-GB" dirty="0"/>
              <a:t>S is the Sum</a:t>
            </a:r>
          </a:p>
          <a:p>
            <a:r>
              <a:rPr lang="en-GB" dirty="0"/>
              <a:t>C is the carry</a:t>
            </a:r>
          </a:p>
          <a:p>
            <a:endParaRPr lang="en-GB" dirty="0"/>
          </a:p>
          <a:p>
            <a:endParaRPr lang="en-GB" dirty="0"/>
          </a:p>
          <a:p>
            <a:endParaRPr lang="en-GB" dirty="0"/>
          </a:p>
          <a:p>
            <a:endParaRPr lang="en-GB" dirty="0"/>
          </a:p>
        </p:txBody>
      </p:sp>
      <p:grpSp>
        <p:nvGrpSpPr>
          <p:cNvPr id="21" name="Group 20"/>
          <p:cNvGrpSpPr/>
          <p:nvPr/>
        </p:nvGrpSpPr>
        <p:grpSpPr>
          <a:xfrm>
            <a:off x="3078452" y="4139108"/>
            <a:ext cx="4288360" cy="1565031"/>
            <a:chOff x="5593052" y="1817939"/>
            <a:chExt cx="4288360" cy="1565031"/>
          </a:xfrm>
        </p:grpSpPr>
        <p:sp>
          <p:nvSpPr>
            <p:cNvPr id="22" name="Rectangle 21"/>
            <p:cNvSpPr/>
            <p:nvPr/>
          </p:nvSpPr>
          <p:spPr>
            <a:xfrm>
              <a:off x="6629400" y="1817939"/>
              <a:ext cx="2110154" cy="15650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1 Bit Half Adder</a:t>
              </a:r>
            </a:p>
          </p:txBody>
        </p:sp>
        <p:sp>
          <p:nvSpPr>
            <p:cNvPr id="23" name="TextBox 22"/>
            <p:cNvSpPr txBox="1"/>
            <p:nvPr/>
          </p:nvSpPr>
          <p:spPr>
            <a:xfrm>
              <a:off x="5593052" y="1846401"/>
              <a:ext cx="532256" cy="1508105"/>
            </a:xfrm>
            <a:prstGeom prst="rect">
              <a:avLst/>
            </a:prstGeom>
            <a:noFill/>
          </p:spPr>
          <p:txBody>
            <a:bodyPr wrap="square" rtlCol="0">
              <a:spAutoFit/>
            </a:bodyPr>
            <a:lstStyle/>
            <a:p>
              <a:r>
                <a:rPr lang="en-GB" sz="3200" dirty="0"/>
                <a:t>X</a:t>
              </a:r>
            </a:p>
            <a:p>
              <a:endParaRPr lang="en-GB" sz="2800" dirty="0"/>
            </a:p>
            <a:p>
              <a:r>
                <a:rPr lang="en-GB" sz="3200" dirty="0"/>
                <a:t>Y</a:t>
              </a:r>
              <a:endParaRPr lang="en-GB" sz="1600" dirty="0"/>
            </a:p>
          </p:txBody>
        </p:sp>
        <p:sp>
          <p:nvSpPr>
            <p:cNvPr id="24" name="TextBox 23"/>
            <p:cNvSpPr txBox="1"/>
            <p:nvPr/>
          </p:nvSpPr>
          <p:spPr>
            <a:xfrm>
              <a:off x="9349156" y="1846400"/>
              <a:ext cx="532256" cy="1508105"/>
            </a:xfrm>
            <a:prstGeom prst="rect">
              <a:avLst/>
            </a:prstGeom>
            <a:noFill/>
          </p:spPr>
          <p:txBody>
            <a:bodyPr wrap="square" rtlCol="0">
              <a:spAutoFit/>
            </a:bodyPr>
            <a:lstStyle/>
            <a:p>
              <a:r>
                <a:rPr lang="en-GB" sz="3200" dirty="0"/>
                <a:t>S</a:t>
              </a:r>
            </a:p>
            <a:p>
              <a:endParaRPr lang="en-GB" sz="2800" dirty="0"/>
            </a:p>
            <a:p>
              <a:r>
                <a:rPr lang="en-GB" sz="3200" dirty="0"/>
                <a:t>C</a:t>
              </a:r>
              <a:endParaRPr lang="en-GB" sz="1600" dirty="0"/>
            </a:p>
          </p:txBody>
        </p:sp>
        <p:cxnSp>
          <p:nvCxnSpPr>
            <p:cNvPr id="25" name="Straight Arrow Connector 24"/>
            <p:cNvCxnSpPr/>
            <p:nvPr/>
          </p:nvCxnSpPr>
          <p:spPr>
            <a:xfrm flipV="1">
              <a:off x="5969391" y="2180493"/>
              <a:ext cx="660009" cy="21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981114" y="3071447"/>
              <a:ext cx="660009" cy="21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8739554" y="2156235"/>
              <a:ext cx="660009" cy="21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8739554" y="3093205"/>
              <a:ext cx="660009" cy="21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3084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Half Adder</a:t>
            </a:r>
          </a:p>
        </p:txBody>
      </p:sp>
      <p:sp>
        <p:nvSpPr>
          <p:cNvPr id="3" name="Content Placeholder 2"/>
          <p:cNvSpPr>
            <a:spLocks noGrp="1"/>
          </p:cNvSpPr>
          <p:nvPr>
            <p:ph idx="1"/>
          </p:nvPr>
        </p:nvSpPr>
        <p:spPr/>
        <p:txBody>
          <a:bodyPr>
            <a:normAutofit fontScale="92500" lnSpcReduction="20000"/>
          </a:bodyPr>
          <a:lstStyle/>
          <a:p>
            <a:r>
              <a:rPr lang="en-GB" dirty="0"/>
              <a:t>If you was to draw a truth table for this:</a:t>
            </a:r>
          </a:p>
          <a:p>
            <a:endParaRPr lang="en-GB" dirty="0"/>
          </a:p>
          <a:p>
            <a:endParaRPr lang="en-GB" dirty="0"/>
          </a:p>
          <a:p>
            <a:endParaRPr lang="en-GB" dirty="0"/>
          </a:p>
          <a:p>
            <a:endParaRPr lang="en-GB" dirty="0"/>
          </a:p>
          <a:p>
            <a:endParaRPr lang="en-GB" dirty="0"/>
          </a:p>
          <a:p>
            <a:endParaRPr lang="en-GB" dirty="0"/>
          </a:p>
          <a:p>
            <a:endParaRPr lang="en-GB" dirty="0"/>
          </a:p>
          <a:p>
            <a:r>
              <a:rPr lang="en-GB" dirty="0"/>
              <a:t>You will notice that the output for the sum column is the same as a truth table for an XOR gate. </a:t>
            </a:r>
          </a:p>
          <a:p>
            <a:r>
              <a:rPr lang="en-GB" dirty="0"/>
              <a:t>The carry column is the same as a AND gate </a:t>
            </a:r>
          </a:p>
          <a:p>
            <a:r>
              <a:rPr lang="en-GB" dirty="0"/>
              <a:t>So a logic circuit that has an AND gate and XOR gate where the inputs for each gate are </a:t>
            </a:r>
          </a:p>
          <a:p>
            <a:r>
              <a:rPr lang="en-GB" dirty="0"/>
              <a:t>the same would provide half adder functionality </a:t>
            </a:r>
          </a:p>
          <a:p>
            <a:endParaRPr lang="en-GB" dirty="0"/>
          </a:p>
          <a:p>
            <a:r>
              <a:rPr lang="en-GB" dirty="0"/>
              <a:t>But remember we want to reduce the number of gates and even better if we just use one gate type </a:t>
            </a:r>
          </a:p>
          <a:p>
            <a:endParaRPr lang="en-GB" dirty="0"/>
          </a:p>
          <a:p>
            <a:endParaRPr lang="en-GB" dirty="0"/>
          </a:p>
          <a:p>
            <a:endParaRPr lang="en-GB" dirty="0"/>
          </a:p>
          <a:p>
            <a:endParaRPr lang="en-GB" dirty="0"/>
          </a:p>
        </p:txBody>
      </p:sp>
      <p:grpSp>
        <p:nvGrpSpPr>
          <p:cNvPr id="4" name="Group 3"/>
          <p:cNvGrpSpPr/>
          <p:nvPr/>
        </p:nvGrpSpPr>
        <p:grpSpPr>
          <a:xfrm>
            <a:off x="6753637" y="473527"/>
            <a:ext cx="4288360" cy="1565031"/>
            <a:chOff x="5593052" y="1817939"/>
            <a:chExt cx="4288360" cy="1565031"/>
          </a:xfrm>
        </p:grpSpPr>
        <p:sp>
          <p:nvSpPr>
            <p:cNvPr id="5" name="Rectangle 4"/>
            <p:cNvSpPr/>
            <p:nvPr/>
          </p:nvSpPr>
          <p:spPr>
            <a:xfrm>
              <a:off x="6629400" y="1817939"/>
              <a:ext cx="2110154" cy="15650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1 Bit Half Adder</a:t>
              </a:r>
            </a:p>
          </p:txBody>
        </p:sp>
        <p:sp>
          <p:nvSpPr>
            <p:cNvPr id="6" name="TextBox 5"/>
            <p:cNvSpPr txBox="1"/>
            <p:nvPr/>
          </p:nvSpPr>
          <p:spPr>
            <a:xfrm>
              <a:off x="5593052" y="1846401"/>
              <a:ext cx="532256" cy="1508105"/>
            </a:xfrm>
            <a:prstGeom prst="rect">
              <a:avLst/>
            </a:prstGeom>
            <a:noFill/>
          </p:spPr>
          <p:txBody>
            <a:bodyPr wrap="square" rtlCol="0">
              <a:spAutoFit/>
            </a:bodyPr>
            <a:lstStyle/>
            <a:p>
              <a:r>
                <a:rPr lang="en-GB" sz="3200" dirty="0"/>
                <a:t>X</a:t>
              </a:r>
            </a:p>
            <a:p>
              <a:endParaRPr lang="en-GB" sz="2800" dirty="0"/>
            </a:p>
            <a:p>
              <a:r>
                <a:rPr lang="en-GB" sz="3200" dirty="0"/>
                <a:t>Y</a:t>
              </a:r>
              <a:endParaRPr lang="en-GB" sz="1600" dirty="0"/>
            </a:p>
          </p:txBody>
        </p:sp>
        <p:sp>
          <p:nvSpPr>
            <p:cNvPr id="7" name="TextBox 6"/>
            <p:cNvSpPr txBox="1"/>
            <p:nvPr/>
          </p:nvSpPr>
          <p:spPr>
            <a:xfrm>
              <a:off x="9349156" y="1846400"/>
              <a:ext cx="532256" cy="1508105"/>
            </a:xfrm>
            <a:prstGeom prst="rect">
              <a:avLst/>
            </a:prstGeom>
            <a:noFill/>
          </p:spPr>
          <p:txBody>
            <a:bodyPr wrap="square" rtlCol="0">
              <a:spAutoFit/>
            </a:bodyPr>
            <a:lstStyle/>
            <a:p>
              <a:r>
                <a:rPr lang="en-GB" sz="3200" dirty="0"/>
                <a:t>S</a:t>
              </a:r>
            </a:p>
            <a:p>
              <a:endParaRPr lang="en-GB" sz="2800" dirty="0"/>
            </a:p>
            <a:p>
              <a:r>
                <a:rPr lang="en-GB" sz="3200" dirty="0"/>
                <a:t>C</a:t>
              </a:r>
              <a:endParaRPr lang="en-GB" sz="1600" dirty="0"/>
            </a:p>
          </p:txBody>
        </p:sp>
        <p:cxnSp>
          <p:nvCxnSpPr>
            <p:cNvPr id="8" name="Straight Arrow Connector 7"/>
            <p:cNvCxnSpPr/>
            <p:nvPr/>
          </p:nvCxnSpPr>
          <p:spPr>
            <a:xfrm flipV="1">
              <a:off x="5969391" y="2180493"/>
              <a:ext cx="660009" cy="21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981114" y="3071447"/>
              <a:ext cx="660009" cy="21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739554" y="2156235"/>
              <a:ext cx="660009" cy="21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739554" y="3093205"/>
              <a:ext cx="660009" cy="21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Table 12"/>
          <p:cNvGraphicFramePr>
            <a:graphicFrameLocks noGrp="1"/>
          </p:cNvGraphicFramePr>
          <p:nvPr/>
        </p:nvGraphicFramePr>
        <p:xfrm>
          <a:off x="195553" y="857839"/>
          <a:ext cx="2663092" cy="2286000"/>
        </p:xfrm>
        <a:graphic>
          <a:graphicData uri="http://schemas.openxmlformats.org/drawingml/2006/table">
            <a:tbl>
              <a:tblPr firstRow="1" bandRow="1">
                <a:tableStyleId>{5C22544A-7EE6-4342-B048-85BDC9FD1C3A}</a:tableStyleId>
              </a:tblPr>
              <a:tblGrid>
                <a:gridCol w="665773">
                  <a:extLst>
                    <a:ext uri="{9D8B030D-6E8A-4147-A177-3AD203B41FA5}">
                      <a16:colId xmlns:a16="http://schemas.microsoft.com/office/drawing/2014/main" val="20000"/>
                    </a:ext>
                  </a:extLst>
                </a:gridCol>
                <a:gridCol w="665773">
                  <a:extLst>
                    <a:ext uri="{9D8B030D-6E8A-4147-A177-3AD203B41FA5}">
                      <a16:colId xmlns:a16="http://schemas.microsoft.com/office/drawing/2014/main" val="20001"/>
                    </a:ext>
                  </a:extLst>
                </a:gridCol>
                <a:gridCol w="665773">
                  <a:extLst>
                    <a:ext uri="{9D8B030D-6E8A-4147-A177-3AD203B41FA5}">
                      <a16:colId xmlns:a16="http://schemas.microsoft.com/office/drawing/2014/main" val="20002"/>
                    </a:ext>
                  </a:extLst>
                </a:gridCol>
                <a:gridCol w="665773">
                  <a:extLst>
                    <a:ext uri="{9D8B030D-6E8A-4147-A177-3AD203B41FA5}">
                      <a16:colId xmlns:a16="http://schemas.microsoft.com/office/drawing/2014/main" val="20003"/>
                    </a:ext>
                  </a:extLst>
                </a:gridCol>
              </a:tblGrid>
              <a:tr h="370840">
                <a:tc>
                  <a:txBody>
                    <a:bodyPr/>
                    <a:lstStyle/>
                    <a:p>
                      <a:pPr algn="ctr"/>
                      <a:r>
                        <a:rPr lang="en-GB" sz="2400" dirty="0"/>
                        <a:t>A</a:t>
                      </a:r>
                    </a:p>
                  </a:txBody>
                  <a:tcPr/>
                </a:tc>
                <a:tc>
                  <a:txBody>
                    <a:bodyPr/>
                    <a:lstStyle/>
                    <a:p>
                      <a:pPr algn="ctr"/>
                      <a:r>
                        <a:rPr lang="en-GB" sz="2400" dirty="0"/>
                        <a:t>B</a:t>
                      </a:r>
                    </a:p>
                  </a:txBody>
                  <a:tcPr/>
                </a:tc>
                <a:tc>
                  <a:txBody>
                    <a:bodyPr/>
                    <a:lstStyle/>
                    <a:p>
                      <a:pPr algn="ctr"/>
                      <a:r>
                        <a:rPr lang="en-GB" sz="2400" dirty="0"/>
                        <a:t>S</a:t>
                      </a:r>
                    </a:p>
                  </a:txBody>
                  <a:tcPr/>
                </a:tc>
                <a:tc>
                  <a:txBody>
                    <a:bodyPr/>
                    <a:lstStyle/>
                    <a:p>
                      <a:pPr algn="ctr"/>
                      <a:r>
                        <a:rPr lang="en-GB" sz="2400" dirty="0"/>
                        <a:t>C</a:t>
                      </a:r>
                    </a:p>
                  </a:txBody>
                  <a:tcPr/>
                </a:tc>
                <a:extLst>
                  <a:ext uri="{0D108BD9-81ED-4DB2-BD59-A6C34878D82A}">
                    <a16:rowId xmlns:a16="http://schemas.microsoft.com/office/drawing/2014/main" val="10000"/>
                  </a:ext>
                </a:extLst>
              </a:tr>
              <a:tr h="370840">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tc>
                  <a:txBody>
                    <a:bodyPr/>
                    <a:lstStyle/>
                    <a:p>
                      <a:pPr algn="ctr"/>
                      <a:r>
                        <a:rPr lang="en-GB" sz="2400" dirty="0"/>
                        <a:t>0</a:t>
                      </a:r>
                    </a:p>
                  </a:txBody>
                  <a:tcPr/>
                </a:tc>
                <a:extLst>
                  <a:ext uri="{0D108BD9-81ED-4DB2-BD59-A6C34878D82A}">
                    <a16:rowId xmlns:a16="http://schemas.microsoft.com/office/drawing/2014/main" val="10001"/>
                  </a:ext>
                </a:extLst>
              </a:tr>
              <a:tr h="370840">
                <a:tc>
                  <a:txBody>
                    <a:bodyPr/>
                    <a:lstStyle/>
                    <a:p>
                      <a:pPr algn="ctr"/>
                      <a:r>
                        <a:rPr lang="en-GB" sz="2400" dirty="0"/>
                        <a:t>0</a:t>
                      </a:r>
                    </a:p>
                  </a:txBody>
                  <a:tcPr/>
                </a:tc>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0</a:t>
                      </a:r>
                    </a:p>
                  </a:txBody>
                  <a:tcPr/>
                </a:tc>
                <a:extLst>
                  <a:ext uri="{0D108BD9-81ED-4DB2-BD59-A6C34878D82A}">
                    <a16:rowId xmlns:a16="http://schemas.microsoft.com/office/drawing/2014/main" val="10002"/>
                  </a:ext>
                </a:extLst>
              </a:tr>
              <a:tr h="370840">
                <a:tc>
                  <a:txBody>
                    <a:bodyPr/>
                    <a:lstStyle/>
                    <a:p>
                      <a:pPr algn="ctr"/>
                      <a:r>
                        <a:rPr lang="en-GB" sz="2400" dirty="0"/>
                        <a:t>1</a:t>
                      </a:r>
                    </a:p>
                  </a:txBody>
                  <a:tcPr/>
                </a:tc>
                <a:tc>
                  <a:txBody>
                    <a:bodyPr/>
                    <a:lstStyle/>
                    <a:p>
                      <a:pPr algn="ctr"/>
                      <a:r>
                        <a:rPr lang="en-GB" sz="2400" dirty="0"/>
                        <a:t>0</a:t>
                      </a:r>
                    </a:p>
                  </a:txBody>
                  <a:tcPr/>
                </a:tc>
                <a:tc>
                  <a:txBody>
                    <a:bodyPr/>
                    <a:lstStyle/>
                    <a:p>
                      <a:pPr algn="ctr"/>
                      <a:r>
                        <a:rPr lang="en-GB" sz="2400" dirty="0"/>
                        <a:t>1</a:t>
                      </a:r>
                    </a:p>
                  </a:txBody>
                  <a:tcPr/>
                </a:tc>
                <a:tc>
                  <a:txBody>
                    <a:bodyPr/>
                    <a:lstStyle/>
                    <a:p>
                      <a:pPr algn="ctr"/>
                      <a:r>
                        <a:rPr lang="en-GB" sz="2400" dirty="0"/>
                        <a:t>0</a:t>
                      </a:r>
                    </a:p>
                  </a:txBody>
                  <a:tcPr/>
                </a:tc>
                <a:extLst>
                  <a:ext uri="{0D108BD9-81ED-4DB2-BD59-A6C34878D82A}">
                    <a16:rowId xmlns:a16="http://schemas.microsoft.com/office/drawing/2014/main" val="10003"/>
                  </a:ext>
                </a:extLst>
              </a:tr>
              <a:tr h="370840">
                <a:tc>
                  <a:txBody>
                    <a:bodyPr/>
                    <a:lstStyle/>
                    <a:p>
                      <a:pPr algn="ctr"/>
                      <a:r>
                        <a:rPr lang="en-GB" sz="2400" dirty="0"/>
                        <a:t>1</a:t>
                      </a:r>
                    </a:p>
                  </a:txBody>
                  <a:tcPr/>
                </a:tc>
                <a:tc>
                  <a:txBody>
                    <a:bodyPr/>
                    <a:lstStyle/>
                    <a:p>
                      <a:pPr algn="ctr"/>
                      <a:r>
                        <a:rPr lang="en-GB" sz="2400" dirty="0"/>
                        <a:t>1</a:t>
                      </a:r>
                    </a:p>
                  </a:txBody>
                  <a:tcPr/>
                </a:tc>
                <a:tc>
                  <a:txBody>
                    <a:bodyPr/>
                    <a:lstStyle/>
                    <a:p>
                      <a:pPr algn="ctr"/>
                      <a:r>
                        <a:rPr lang="en-GB" sz="2400" dirty="0"/>
                        <a:t>0</a:t>
                      </a:r>
                    </a:p>
                  </a:txBody>
                  <a:tcPr/>
                </a:tc>
                <a:tc>
                  <a:txBody>
                    <a:bodyPr/>
                    <a:lstStyle/>
                    <a:p>
                      <a:pPr algn="ctr"/>
                      <a:r>
                        <a:rPr lang="en-GB" sz="2400" dirty="0"/>
                        <a:t>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53288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Half Adder Example</a:t>
            </a:r>
          </a:p>
        </p:txBody>
      </p:sp>
      <p:sp>
        <p:nvSpPr>
          <p:cNvPr id="3" name="Content Placeholder 2"/>
          <p:cNvSpPr>
            <a:spLocks noGrp="1"/>
          </p:cNvSpPr>
          <p:nvPr>
            <p:ph idx="1"/>
          </p:nvPr>
        </p:nvSpPr>
        <p:spPr/>
        <p:txBody>
          <a:bodyPr>
            <a:normAutofit/>
          </a:bodyPr>
          <a:lstStyle/>
          <a:p>
            <a:r>
              <a:rPr lang="en-GB" dirty="0"/>
              <a:t>So we can have this:</a:t>
            </a:r>
          </a:p>
          <a:p>
            <a:endParaRPr lang="en-GB" dirty="0"/>
          </a:p>
          <a:p>
            <a:endParaRPr lang="en-GB" dirty="0"/>
          </a:p>
          <a:p>
            <a:endParaRPr lang="en-GB" dirty="0"/>
          </a:p>
          <a:p>
            <a:endParaRPr lang="en-GB" dirty="0"/>
          </a:p>
          <a:p>
            <a:r>
              <a:rPr lang="en-GB" dirty="0"/>
              <a:t>But having one gate type, even if it means having more total gates is preferred. </a:t>
            </a:r>
          </a:p>
          <a:p>
            <a:endParaRPr lang="en-GB" dirty="0"/>
          </a:p>
          <a:p>
            <a:endParaRPr lang="en-GB" dirty="0"/>
          </a:p>
          <a:p>
            <a:endParaRPr lang="en-GB" dirty="0"/>
          </a:p>
          <a:p>
            <a:endParaRPr lang="en-GB" dirty="0"/>
          </a:p>
          <a:p>
            <a:endParaRPr lang="en-GB" dirty="0"/>
          </a:p>
          <a:p>
            <a:r>
              <a:rPr lang="en-GB" dirty="0"/>
              <a:t>Draw a truth table for the NAND gate circuit </a:t>
            </a:r>
            <a:r>
              <a:rPr lang="mr-IN" dirty="0"/>
              <a:t>–</a:t>
            </a:r>
            <a:r>
              <a:rPr lang="en-GB" dirty="0"/>
              <a:t> does it match up to half adder?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592" y="3647649"/>
            <a:ext cx="7754815" cy="23476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431" y="473527"/>
            <a:ext cx="3759200" cy="2311400"/>
          </a:xfrm>
          <a:prstGeom prst="rect">
            <a:avLst/>
          </a:prstGeom>
        </p:spPr>
      </p:pic>
    </p:spTree>
    <p:extLst>
      <p:ext uri="{BB962C8B-B14F-4D97-AF65-F5344CB8AC3E}">
        <p14:creationId xmlns:p14="http://schemas.microsoft.com/office/powerpoint/2010/main" val="477631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Answer</a:t>
            </a:r>
          </a:p>
        </p:txBody>
      </p:sp>
      <p:graphicFrame>
        <p:nvGraphicFramePr>
          <p:cNvPr id="18" name="Content Placeholder 17"/>
          <p:cNvGraphicFramePr>
            <a:graphicFrameLocks noGrp="1"/>
          </p:cNvGraphicFramePr>
          <p:nvPr>
            <p:ph idx="1"/>
          </p:nvPr>
        </p:nvGraphicFramePr>
        <p:xfrm>
          <a:off x="1283677" y="4268502"/>
          <a:ext cx="10152904" cy="2286000"/>
        </p:xfrm>
        <a:graphic>
          <a:graphicData uri="http://schemas.openxmlformats.org/drawingml/2006/table">
            <a:tbl>
              <a:tblPr firstRow="1" bandRow="1">
                <a:tableStyleId>{00A15C55-8517-42AA-B614-E9B94910E393}</a:tableStyleId>
              </a:tblPr>
              <a:tblGrid>
                <a:gridCol w="1469571">
                  <a:extLst>
                    <a:ext uri="{9D8B030D-6E8A-4147-A177-3AD203B41FA5}">
                      <a16:colId xmlns:a16="http://schemas.microsoft.com/office/drawing/2014/main" val="20000"/>
                    </a:ext>
                  </a:extLst>
                </a:gridCol>
                <a:gridCol w="1469571">
                  <a:extLst>
                    <a:ext uri="{9D8B030D-6E8A-4147-A177-3AD203B41FA5}">
                      <a16:colId xmlns:a16="http://schemas.microsoft.com/office/drawing/2014/main" val="20001"/>
                    </a:ext>
                  </a:extLst>
                </a:gridCol>
                <a:gridCol w="1469571">
                  <a:extLst>
                    <a:ext uri="{9D8B030D-6E8A-4147-A177-3AD203B41FA5}">
                      <a16:colId xmlns:a16="http://schemas.microsoft.com/office/drawing/2014/main" val="20002"/>
                    </a:ext>
                  </a:extLst>
                </a:gridCol>
                <a:gridCol w="1469571">
                  <a:extLst>
                    <a:ext uri="{9D8B030D-6E8A-4147-A177-3AD203B41FA5}">
                      <a16:colId xmlns:a16="http://schemas.microsoft.com/office/drawing/2014/main" val="20003"/>
                    </a:ext>
                  </a:extLst>
                </a:gridCol>
                <a:gridCol w="1469571">
                  <a:extLst>
                    <a:ext uri="{9D8B030D-6E8A-4147-A177-3AD203B41FA5}">
                      <a16:colId xmlns:a16="http://schemas.microsoft.com/office/drawing/2014/main" val="20004"/>
                    </a:ext>
                  </a:extLst>
                </a:gridCol>
                <a:gridCol w="1259205">
                  <a:extLst>
                    <a:ext uri="{9D8B030D-6E8A-4147-A177-3AD203B41FA5}">
                      <a16:colId xmlns:a16="http://schemas.microsoft.com/office/drawing/2014/main" val="20005"/>
                    </a:ext>
                  </a:extLst>
                </a:gridCol>
                <a:gridCol w="1545844">
                  <a:extLst>
                    <a:ext uri="{9D8B030D-6E8A-4147-A177-3AD203B41FA5}">
                      <a16:colId xmlns:a16="http://schemas.microsoft.com/office/drawing/2014/main" val="20006"/>
                    </a:ext>
                  </a:extLst>
                </a:gridCol>
              </a:tblGrid>
              <a:tr h="370840">
                <a:tc>
                  <a:txBody>
                    <a:bodyPr/>
                    <a:lstStyle/>
                    <a:p>
                      <a:pPr algn="ctr"/>
                      <a:r>
                        <a:rPr lang="en-GB" sz="2400" dirty="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F (SUM)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G (CARRY)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473529"/>
            <a:ext cx="12192000" cy="3690904"/>
          </a:xfrm>
          <a:prstGeom prst="rect">
            <a:avLst/>
          </a:prstGeom>
        </p:spPr>
      </p:pic>
      <p:sp>
        <p:nvSpPr>
          <p:cNvPr id="5" name="TextBox 4"/>
          <p:cNvSpPr txBox="1"/>
          <p:nvPr/>
        </p:nvSpPr>
        <p:spPr>
          <a:xfrm>
            <a:off x="1283677" y="1635647"/>
            <a:ext cx="404446" cy="369332"/>
          </a:xfrm>
          <a:prstGeom prst="rect">
            <a:avLst/>
          </a:prstGeom>
          <a:noFill/>
        </p:spPr>
        <p:txBody>
          <a:bodyPr wrap="square" rtlCol="0">
            <a:spAutoFit/>
          </a:bodyPr>
          <a:lstStyle/>
          <a:p>
            <a:r>
              <a:rPr lang="en-GB" dirty="0"/>
              <a:t>A</a:t>
            </a:r>
          </a:p>
        </p:txBody>
      </p:sp>
      <p:sp>
        <p:nvSpPr>
          <p:cNvPr id="6" name="TextBox 5"/>
          <p:cNvSpPr txBox="1"/>
          <p:nvPr/>
        </p:nvSpPr>
        <p:spPr>
          <a:xfrm>
            <a:off x="1283677" y="2509015"/>
            <a:ext cx="732692" cy="369332"/>
          </a:xfrm>
          <a:prstGeom prst="rect">
            <a:avLst/>
          </a:prstGeom>
          <a:noFill/>
        </p:spPr>
        <p:txBody>
          <a:bodyPr wrap="square" rtlCol="0">
            <a:spAutoFit/>
          </a:bodyPr>
          <a:lstStyle/>
          <a:p>
            <a:r>
              <a:rPr lang="en-GB" dirty="0"/>
              <a:t>B</a:t>
            </a:r>
          </a:p>
        </p:txBody>
      </p:sp>
      <p:sp>
        <p:nvSpPr>
          <p:cNvPr id="7" name="TextBox 6"/>
          <p:cNvSpPr txBox="1"/>
          <p:nvPr/>
        </p:nvSpPr>
        <p:spPr>
          <a:xfrm>
            <a:off x="3915508" y="1838609"/>
            <a:ext cx="732692" cy="369332"/>
          </a:xfrm>
          <a:prstGeom prst="rect">
            <a:avLst/>
          </a:prstGeom>
          <a:noFill/>
        </p:spPr>
        <p:txBody>
          <a:bodyPr wrap="square" rtlCol="0">
            <a:spAutoFit/>
          </a:bodyPr>
          <a:lstStyle/>
          <a:p>
            <a:r>
              <a:rPr lang="en-GB" dirty="0"/>
              <a:t>C</a:t>
            </a:r>
          </a:p>
        </p:txBody>
      </p:sp>
      <p:sp>
        <p:nvSpPr>
          <p:cNvPr id="8" name="TextBox 7"/>
          <p:cNvSpPr txBox="1"/>
          <p:nvPr/>
        </p:nvSpPr>
        <p:spPr>
          <a:xfrm>
            <a:off x="5099539" y="786737"/>
            <a:ext cx="556846" cy="369332"/>
          </a:xfrm>
          <a:prstGeom prst="rect">
            <a:avLst/>
          </a:prstGeom>
          <a:noFill/>
        </p:spPr>
        <p:txBody>
          <a:bodyPr wrap="square" rtlCol="0">
            <a:spAutoFit/>
          </a:bodyPr>
          <a:lstStyle/>
          <a:p>
            <a:r>
              <a:rPr lang="en-GB" dirty="0"/>
              <a:t>A</a:t>
            </a:r>
          </a:p>
        </p:txBody>
      </p:sp>
      <p:sp>
        <p:nvSpPr>
          <p:cNvPr id="9" name="TextBox 8"/>
          <p:cNvSpPr txBox="1"/>
          <p:nvPr/>
        </p:nvSpPr>
        <p:spPr>
          <a:xfrm>
            <a:off x="5099539" y="1121940"/>
            <a:ext cx="732692" cy="369332"/>
          </a:xfrm>
          <a:prstGeom prst="rect">
            <a:avLst/>
          </a:prstGeom>
          <a:noFill/>
        </p:spPr>
        <p:txBody>
          <a:bodyPr wrap="square" rtlCol="0">
            <a:spAutoFit/>
          </a:bodyPr>
          <a:lstStyle/>
          <a:p>
            <a:r>
              <a:rPr lang="en-GB" dirty="0"/>
              <a:t>C</a:t>
            </a:r>
          </a:p>
        </p:txBody>
      </p:sp>
      <p:sp>
        <p:nvSpPr>
          <p:cNvPr id="10" name="TextBox 9"/>
          <p:cNvSpPr txBox="1"/>
          <p:nvPr/>
        </p:nvSpPr>
        <p:spPr>
          <a:xfrm>
            <a:off x="5011616" y="2254078"/>
            <a:ext cx="732692" cy="369332"/>
          </a:xfrm>
          <a:prstGeom prst="rect">
            <a:avLst/>
          </a:prstGeom>
          <a:noFill/>
        </p:spPr>
        <p:txBody>
          <a:bodyPr wrap="square" rtlCol="0">
            <a:spAutoFit/>
          </a:bodyPr>
          <a:lstStyle/>
          <a:p>
            <a:r>
              <a:rPr lang="en-GB" dirty="0"/>
              <a:t>C</a:t>
            </a:r>
          </a:p>
        </p:txBody>
      </p:sp>
      <p:sp>
        <p:nvSpPr>
          <p:cNvPr id="11" name="TextBox 10"/>
          <p:cNvSpPr txBox="1"/>
          <p:nvPr/>
        </p:nvSpPr>
        <p:spPr>
          <a:xfrm>
            <a:off x="5011616" y="2567286"/>
            <a:ext cx="732692" cy="369332"/>
          </a:xfrm>
          <a:prstGeom prst="rect">
            <a:avLst/>
          </a:prstGeom>
          <a:noFill/>
        </p:spPr>
        <p:txBody>
          <a:bodyPr wrap="square" rtlCol="0">
            <a:spAutoFit/>
          </a:bodyPr>
          <a:lstStyle/>
          <a:p>
            <a:r>
              <a:rPr lang="en-GB" dirty="0"/>
              <a:t>B</a:t>
            </a:r>
          </a:p>
        </p:txBody>
      </p:sp>
      <p:sp>
        <p:nvSpPr>
          <p:cNvPr id="12" name="TextBox 11"/>
          <p:cNvSpPr txBox="1"/>
          <p:nvPr/>
        </p:nvSpPr>
        <p:spPr>
          <a:xfrm>
            <a:off x="8675077" y="3063670"/>
            <a:ext cx="732692" cy="369332"/>
          </a:xfrm>
          <a:prstGeom prst="rect">
            <a:avLst/>
          </a:prstGeom>
          <a:noFill/>
        </p:spPr>
        <p:txBody>
          <a:bodyPr wrap="square" rtlCol="0">
            <a:spAutoFit/>
          </a:bodyPr>
          <a:lstStyle/>
          <a:p>
            <a:r>
              <a:rPr lang="en-GB" dirty="0"/>
              <a:t>C</a:t>
            </a:r>
          </a:p>
        </p:txBody>
      </p:sp>
      <p:sp>
        <p:nvSpPr>
          <p:cNvPr id="13" name="TextBox 12"/>
          <p:cNvSpPr txBox="1"/>
          <p:nvPr/>
        </p:nvSpPr>
        <p:spPr>
          <a:xfrm>
            <a:off x="8675077" y="3322179"/>
            <a:ext cx="732692" cy="369332"/>
          </a:xfrm>
          <a:prstGeom prst="rect">
            <a:avLst/>
          </a:prstGeom>
          <a:noFill/>
        </p:spPr>
        <p:txBody>
          <a:bodyPr wrap="square" rtlCol="0">
            <a:spAutoFit/>
          </a:bodyPr>
          <a:lstStyle/>
          <a:p>
            <a:r>
              <a:rPr lang="en-GB" dirty="0"/>
              <a:t>C</a:t>
            </a:r>
          </a:p>
        </p:txBody>
      </p:sp>
      <p:sp>
        <p:nvSpPr>
          <p:cNvPr id="14" name="TextBox 13"/>
          <p:cNvSpPr txBox="1"/>
          <p:nvPr/>
        </p:nvSpPr>
        <p:spPr>
          <a:xfrm>
            <a:off x="7350369" y="937274"/>
            <a:ext cx="732692" cy="369332"/>
          </a:xfrm>
          <a:prstGeom prst="rect">
            <a:avLst/>
          </a:prstGeom>
          <a:noFill/>
        </p:spPr>
        <p:txBody>
          <a:bodyPr wrap="square" rtlCol="0">
            <a:spAutoFit/>
          </a:bodyPr>
          <a:lstStyle/>
          <a:p>
            <a:r>
              <a:rPr lang="en-GB" dirty="0"/>
              <a:t>D</a:t>
            </a:r>
          </a:p>
        </p:txBody>
      </p:sp>
      <p:sp>
        <p:nvSpPr>
          <p:cNvPr id="15" name="TextBox 14"/>
          <p:cNvSpPr txBox="1"/>
          <p:nvPr/>
        </p:nvSpPr>
        <p:spPr>
          <a:xfrm>
            <a:off x="7350369" y="2366186"/>
            <a:ext cx="732692" cy="369332"/>
          </a:xfrm>
          <a:prstGeom prst="rect">
            <a:avLst/>
          </a:prstGeom>
          <a:noFill/>
        </p:spPr>
        <p:txBody>
          <a:bodyPr wrap="square" rtlCol="0">
            <a:spAutoFit/>
          </a:bodyPr>
          <a:lstStyle/>
          <a:p>
            <a:r>
              <a:rPr lang="en-GB" dirty="0"/>
              <a:t>E</a:t>
            </a:r>
          </a:p>
        </p:txBody>
      </p:sp>
      <p:sp>
        <p:nvSpPr>
          <p:cNvPr id="16" name="TextBox 15"/>
          <p:cNvSpPr txBox="1"/>
          <p:nvPr/>
        </p:nvSpPr>
        <p:spPr>
          <a:xfrm>
            <a:off x="10070124" y="1926532"/>
            <a:ext cx="732692" cy="369332"/>
          </a:xfrm>
          <a:prstGeom prst="rect">
            <a:avLst/>
          </a:prstGeom>
          <a:noFill/>
        </p:spPr>
        <p:txBody>
          <a:bodyPr wrap="square" rtlCol="0">
            <a:spAutoFit/>
          </a:bodyPr>
          <a:lstStyle/>
          <a:p>
            <a:r>
              <a:rPr lang="en-GB" dirty="0"/>
              <a:t>F</a:t>
            </a:r>
          </a:p>
        </p:txBody>
      </p:sp>
      <p:sp>
        <p:nvSpPr>
          <p:cNvPr id="17" name="TextBox 16"/>
          <p:cNvSpPr txBox="1"/>
          <p:nvPr/>
        </p:nvSpPr>
        <p:spPr>
          <a:xfrm>
            <a:off x="10078917" y="3149513"/>
            <a:ext cx="732692" cy="369332"/>
          </a:xfrm>
          <a:prstGeom prst="rect">
            <a:avLst/>
          </a:prstGeom>
          <a:noFill/>
        </p:spPr>
        <p:txBody>
          <a:bodyPr wrap="square" rtlCol="0">
            <a:spAutoFit/>
          </a:bodyPr>
          <a:lstStyle/>
          <a:p>
            <a:r>
              <a:rPr lang="en-GB" dirty="0"/>
              <a:t>G</a:t>
            </a:r>
          </a:p>
        </p:txBody>
      </p:sp>
    </p:spTree>
    <p:extLst>
      <p:ext uri="{BB962C8B-B14F-4D97-AF65-F5344CB8AC3E}">
        <p14:creationId xmlns:p14="http://schemas.microsoft.com/office/powerpoint/2010/main" val="266619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Full adder</a:t>
            </a:r>
          </a:p>
        </p:txBody>
      </p:sp>
      <p:sp>
        <p:nvSpPr>
          <p:cNvPr id="3" name="Content Placeholder 2"/>
          <p:cNvSpPr>
            <a:spLocks noGrp="1"/>
          </p:cNvSpPr>
          <p:nvPr>
            <p:ph idx="1"/>
          </p:nvPr>
        </p:nvSpPr>
        <p:spPr/>
        <p:txBody>
          <a:bodyPr/>
          <a:lstStyle/>
          <a:p>
            <a:r>
              <a:rPr lang="en-GB" dirty="0"/>
              <a:t>This has 3 inputs. </a:t>
            </a:r>
          </a:p>
          <a:p>
            <a:endParaRPr lang="en-GB" dirty="0"/>
          </a:p>
          <a:p>
            <a:r>
              <a:rPr lang="en-GB" dirty="0"/>
              <a:t>Two inputs from the original equation and the third input is the carry bit. </a:t>
            </a:r>
          </a:p>
          <a:p>
            <a:endParaRPr lang="en-GB" dirty="0"/>
          </a:p>
          <a:p>
            <a:r>
              <a:rPr lang="en-GB" dirty="0"/>
              <a:t>Two half adders connected. </a:t>
            </a:r>
          </a:p>
        </p:txBody>
      </p:sp>
    </p:spTree>
    <p:extLst>
      <p:ext uri="{BB962C8B-B14F-4D97-AF65-F5344CB8AC3E}">
        <p14:creationId xmlns:p14="http://schemas.microsoft.com/office/powerpoint/2010/main" val="4249910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Video Tasks and Questions</a:t>
            </a:r>
          </a:p>
        </p:txBody>
      </p:sp>
      <p:sp>
        <p:nvSpPr>
          <p:cNvPr id="3" name="Content Placeholder 2"/>
          <p:cNvSpPr>
            <a:spLocks noGrp="1"/>
          </p:cNvSpPr>
          <p:nvPr>
            <p:ph idx="1"/>
          </p:nvPr>
        </p:nvSpPr>
        <p:spPr/>
        <p:txBody>
          <a:bodyPr/>
          <a:lstStyle/>
          <a:p>
            <a:r>
              <a:rPr lang="en-GB" dirty="0"/>
              <a:t>Tasks</a:t>
            </a:r>
          </a:p>
          <a:p>
            <a:pPr marL="514350" indent="-514350">
              <a:buFont typeface="+mj-lt"/>
              <a:buAutoNum type="arabicPeriod"/>
            </a:pPr>
            <a:r>
              <a:rPr lang="en-GB" dirty="0"/>
              <a:t>Draw a full adder logic circuit diagram</a:t>
            </a:r>
          </a:p>
          <a:p>
            <a:pPr marL="514350" indent="-514350">
              <a:buFont typeface="+mj-lt"/>
              <a:buAutoNum type="arabicPeriod"/>
            </a:pPr>
            <a:r>
              <a:rPr lang="en-GB" dirty="0"/>
              <a:t>Draw a full adder but only using one gate type (NAND) </a:t>
            </a:r>
          </a:p>
          <a:p>
            <a:pPr marL="514350" indent="-514350">
              <a:buFont typeface="+mj-lt"/>
              <a:buAutoNum type="arabicPeriod"/>
            </a:pPr>
            <a:r>
              <a:rPr lang="en-GB" dirty="0"/>
              <a:t>Draw a truth table for a full adder</a:t>
            </a:r>
          </a:p>
          <a:p>
            <a:pPr marL="514350" indent="-514350">
              <a:buFont typeface="+mj-lt"/>
              <a:buAutoNum type="arabicPeriod"/>
            </a:pPr>
            <a:endParaRPr lang="en-GB" dirty="0"/>
          </a:p>
          <a:p>
            <a:r>
              <a:rPr lang="en-GB" dirty="0"/>
              <a:t>Questions</a:t>
            </a:r>
          </a:p>
          <a:p>
            <a:pPr marL="514350" indent="-514350">
              <a:buFont typeface="+mj-lt"/>
              <a:buAutoNum type="arabicPeriod"/>
            </a:pPr>
            <a:r>
              <a:rPr lang="en-GB" dirty="0"/>
              <a:t>What is the Boolean equation for full adder?</a:t>
            </a:r>
          </a:p>
          <a:p>
            <a:pPr marL="514350" indent="-514350">
              <a:buFont typeface="+mj-lt"/>
              <a:buAutoNum type="arabicPeriod"/>
            </a:pPr>
            <a:r>
              <a:rPr lang="en-GB" dirty="0"/>
              <a:t>Why does it use 3 bits?</a:t>
            </a:r>
          </a:p>
          <a:p>
            <a:pPr marL="514350" indent="-514350">
              <a:buFont typeface="+mj-lt"/>
              <a:buAutoNum type="arabicPeriod"/>
            </a:pPr>
            <a:r>
              <a:rPr lang="en-GB" dirty="0"/>
              <a:t>What is the weight of the sum bit?</a:t>
            </a:r>
          </a:p>
          <a:p>
            <a:pPr marL="514350" indent="-514350">
              <a:buFont typeface="+mj-lt"/>
              <a:buAutoNum type="arabicPeriod"/>
            </a:pPr>
            <a:r>
              <a:rPr lang="en-GB" dirty="0"/>
              <a:t>What is the weight of the carry bit?</a:t>
            </a:r>
          </a:p>
          <a:p>
            <a:pPr marL="514350" indent="-514350">
              <a:buFont typeface="+mj-lt"/>
              <a:buAutoNum type="arabicPeriod"/>
            </a:pPr>
            <a:r>
              <a:rPr lang="en-GB" dirty="0"/>
              <a:t>How many extra OR gates are needed for full adder?</a:t>
            </a:r>
          </a:p>
          <a:p>
            <a:pPr marL="514350" indent="-514350">
              <a:buFont typeface="+mj-lt"/>
              <a:buAutoNum type="arabicPeriod"/>
            </a:pPr>
            <a:r>
              <a:rPr lang="en-GB" dirty="0"/>
              <a:t>Which gates can implement a full adder?</a:t>
            </a:r>
          </a:p>
          <a:p>
            <a:pPr marL="514350" indent="-514350">
              <a:buFont typeface="+mj-lt"/>
              <a:buAutoNum type="arabicPeriod"/>
            </a:pPr>
            <a:endParaRPr lang="en-GB" dirty="0"/>
          </a:p>
          <a:p>
            <a:pPr marL="514350" indent="-514350">
              <a:buFont typeface="+mj-lt"/>
              <a:buAutoNum type="arabicPeriod"/>
            </a:pPr>
            <a:endParaRPr lang="en-GB" dirty="0"/>
          </a:p>
        </p:txBody>
      </p:sp>
    </p:spTree>
    <p:extLst>
      <p:ext uri="{BB962C8B-B14F-4D97-AF65-F5344CB8AC3E}">
        <p14:creationId xmlns:p14="http://schemas.microsoft.com/office/powerpoint/2010/main" val="1612484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dirty="0"/>
          </a:p>
        </p:txBody>
      </p:sp>
      <p:pic>
        <p:nvPicPr>
          <p:cNvPr id="4" name="Half adders and Full adder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7999"/>
          </a:xfrm>
        </p:spPr>
      </p:pic>
    </p:spTree>
    <p:extLst>
      <p:ext uri="{BB962C8B-B14F-4D97-AF65-F5344CB8AC3E}">
        <p14:creationId xmlns:p14="http://schemas.microsoft.com/office/powerpoint/2010/main" val="22472863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250F-059F-8F43-B506-C673653EADC8}"/>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A1E42860-424A-8945-8A10-4CB82DBA7600}"/>
              </a:ext>
            </a:extLst>
          </p:cNvPr>
          <p:cNvSpPr>
            <a:spLocks noGrp="1"/>
          </p:cNvSpPr>
          <p:nvPr>
            <p:ph idx="1"/>
          </p:nvPr>
        </p:nvSpPr>
        <p:spPr>
          <a:solidFill>
            <a:schemeClr val="accent2"/>
          </a:solidFill>
        </p:spPr>
        <p:txBody>
          <a:bodyPr/>
          <a:lstStyle/>
          <a:p>
            <a:r>
              <a:rPr lang="en-US" dirty="0"/>
              <a:t>2. Show understanding of a flip-flop (SR, JK) </a:t>
            </a:r>
          </a:p>
          <a:p>
            <a:r>
              <a:rPr lang="en-US" dirty="0"/>
              <a:t>3. Show understanding of Boolean algebra</a:t>
            </a:r>
            <a:br>
              <a:rPr lang="en-US" dirty="0"/>
            </a:br>
            <a:r>
              <a:rPr lang="en-US" dirty="0"/>
              <a:t>6. Draw a logic circuit and derive a truth table for a flip-flop </a:t>
            </a:r>
          </a:p>
          <a:p>
            <a:r>
              <a:rPr lang="en-US" dirty="0"/>
              <a:t>7. Understand of the role of flip-flops as data storage elements </a:t>
            </a:r>
          </a:p>
          <a:p>
            <a:r>
              <a:rPr lang="en-US" dirty="0"/>
              <a:t> </a:t>
            </a:r>
          </a:p>
          <a:p>
            <a:endParaRPr lang="en-GB" dirty="0"/>
          </a:p>
          <a:p>
            <a:r>
              <a:rPr lang="en-GB" dirty="0"/>
              <a:t>Understand : What are flip flops </a:t>
            </a:r>
          </a:p>
          <a:p>
            <a:endParaRPr lang="en-GB" dirty="0"/>
          </a:p>
          <a:p>
            <a:r>
              <a:rPr lang="en-GB" dirty="0"/>
              <a:t>Able : Explain JK flip flops </a:t>
            </a:r>
          </a:p>
          <a:p>
            <a:endParaRPr lang="en-GB" dirty="0"/>
          </a:p>
          <a:p>
            <a:r>
              <a:rPr lang="en-GB" dirty="0"/>
              <a:t>Answer : Where are flip flops used?</a:t>
            </a:r>
          </a:p>
          <a:p>
            <a:endParaRPr lang="en-GB" dirty="0"/>
          </a:p>
        </p:txBody>
      </p:sp>
    </p:spTree>
    <p:extLst>
      <p:ext uri="{BB962C8B-B14F-4D97-AF65-F5344CB8AC3E}">
        <p14:creationId xmlns:p14="http://schemas.microsoft.com/office/powerpoint/2010/main" val="1713218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Flip Flops</a:t>
            </a:r>
          </a:p>
        </p:txBody>
      </p:sp>
      <p:sp>
        <p:nvSpPr>
          <p:cNvPr id="3" name="Content Placeholder 2"/>
          <p:cNvSpPr>
            <a:spLocks noGrp="1"/>
          </p:cNvSpPr>
          <p:nvPr>
            <p:ph idx="1"/>
          </p:nvPr>
        </p:nvSpPr>
        <p:spPr/>
        <p:txBody>
          <a:bodyPr/>
          <a:lstStyle/>
          <a:p>
            <a:r>
              <a:rPr lang="en-GB" dirty="0"/>
              <a:t>Everything we have done with logic gates have been combinational circuits. </a:t>
            </a:r>
          </a:p>
          <a:p>
            <a:endParaRPr lang="en-GB" dirty="0"/>
          </a:p>
          <a:p>
            <a:r>
              <a:rPr lang="en-GB" dirty="0"/>
              <a:t>That means the output of that circuit is dependant only on the inputs of that circuit</a:t>
            </a:r>
          </a:p>
          <a:p>
            <a:endParaRPr lang="en-GB" dirty="0"/>
          </a:p>
          <a:p>
            <a:r>
              <a:rPr lang="en-GB" dirty="0"/>
              <a:t>Now we will look at sequential circuit where the input of a gate is the output from another. </a:t>
            </a:r>
          </a:p>
          <a:p>
            <a:endParaRPr lang="en-GB" dirty="0"/>
          </a:p>
          <a:p>
            <a:r>
              <a:rPr lang="en-GB" dirty="0"/>
              <a:t>There are a few types</a:t>
            </a:r>
          </a:p>
          <a:p>
            <a:r>
              <a:rPr lang="en-GB" dirty="0"/>
              <a:t>SR flip flops </a:t>
            </a:r>
          </a:p>
          <a:p>
            <a:r>
              <a:rPr lang="en-GB" dirty="0"/>
              <a:t>JK flip flops </a:t>
            </a:r>
          </a:p>
        </p:txBody>
      </p:sp>
    </p:spTree>
    <p:extLst>
      <p:ext uri="{BB962C8B-B14F-4D97-AF65-F5344CB8AC3E}">
        <p14:creationId xmlns:p14="http://schemas.microsoft.com/office/powerpoint/2010/main" val="549331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SR Latch / Flip Flop</a:t>
            </a:r>
          </a:p>
        </p:txBody>
      </p:sp>
      <p:sp>
        <p:nvSpPr>
          <p:cNvPr id="3" name="Content Placeholder 2"/>
          <p:cNvSpPr>
            <a:spLocks noGrp="1"/>
          </p:cNvSpPr>
          <p:nvPr>
            <p:ph idx="1"/>
          </p:nvPr>
        </p:nvSpPr>
        <p:spPr/>
        <p:txBody>
          <a:bodyPr/>
          <a:lstStyle/>
          <a:p>
            <a:r>
              <a:rPr lang="en-GB" dirty="0"/>
              <a:t>The Set Reset latch also called Set Reset Flip flop </a:t>
            </a:r>
          </a:p>
          <a:p>
            <a:endParaRPr lang="en-GB" dirty="0"/>
          </a:p>
          <a:p>
            <a:r>
              <a:rPr lang="en-GB" dirty="0"/>
              <a:t>The output of one gate is the input of another</a:t>
            </a:r>
          </a:p>
          <a:p>
            <a:endParaRPr lang="en-GB" dirty="0"/>
          </a:p>
          <a:p>
            <a:r>
              <a:rPr lang="en-GB" dirty="0"/>
              <a:t>They are used to store a 1 bit value (0 or 1) for example when dealing with power supplies, you either want power or not. For example when you want power to go to RAM to make sure data stays.</a:t>
            </a:r>
          </a:p>
          <a:p>
            <a:endParaRPr lang="en-GB" dirty="0"/>
          </a:p>
          <a:p>
            <a:r>
              <a:rPr lang="en-GB" dirty="0"/>
              <a:t>Made with either two NAND gates or you can make it with two NOR gates</a:t>
            </a:r>
          </a:p>
        </p:txBody>
      </p:sp>
    </p:spTree>
    <p:extLst>
      <p:ext uri="{BB962C8B-B14F-4D97-AF65-F5344CB8AC3E}">
        <p14:creationId xmlns:p14="http://schemas.microsoft.com/office/powerpoint/2010/main" val="1319889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AND</a:t>
            </a:r>
          </a:p>
        </p:txBody>
      </p:sp>
      <p:sp>
        <p:nvSpPr>
          <p:cNvPr id="3" name="Content Placeholder 2"/>
          <p:cNvSpPr>
            <a:spLocks noGrp="1"/>
          </p:cNvSpPr>
          <p:nvPr>
            <p:ph idx="1"/>
          </p:nvPr>
        </p:nvSpPr>
        <p:spPr/>
        <p:txBody>
          <a:bodyPr/>
          <a:lstStyle/>
          <a:p>
            <a:r>
              <a:rPr lang="en-GB" dirty="0"/>
              <a:t>Two inputs</a:t>
            </a:r>
          </a:p>
          <a:p>
            <a:r>
              <a:rPr lang="en-GB" dirty="0"/>
              <a:t>One output </a:t>
            </a:r>
          </a:p>
          <a:p>
            <a:endParaRPr lang="en-GB" dirty="0"/>
          </a:p>
          <a:p>
            <a:r>
              <a:rPr lang="en-GB" dirty="0"/>
              <a:t>Input 1 AND Input 2 must be on for Output to be ON</a:t>
            </a:r>
          </a:p>
          <a:p>
            <a:r>
              <a:rPr lang="en-GB" dirty="0"/>
              <a:t>Written as A </a:t>
            </a:r>
            <a:r>
              <a:rPr lang="en-GB" sz="3600" dirty="0"/>
              <a:t>•</a:t>
            </a:r>
            <a:r>
              <a:rPr lang="en-GB" dirty="0"/>
              <a:t> B = Output</a:t>
            </a:r>
          </a:p>
        </p:txBody>
      </p:sp>
      <p:pic>
        <p:nvPicPr>
          <p:cNvPr id="4" name="Picture 3"/>
          <p:cNvPicPr>
            <a:picLocks noChangeAspect="1"/>
          </p:cNvPicPr>
          <p:nvPr/>
        </p:nvPicPr>
        <p:blipFill>
          <a:blip r:embed="rId2"/>
          <a:stretch>
            <a:fillRect/>
          </a:stretch>
        </p:blipFill>
        <p:spPr>
          <a:xfrm>
            <a:off x="7302499" y="3405292"/>
            <a:ext cx="4618567" cy="3200401"/>
          </a:xfrm>
          <a:prstGeom prst="rect">
            <a:avLst/>
          </a:prstGeom>
        </p:spPr>
      </p:pic>
      <p:graphicFrame>
        <p:nvGraphicFramePr>
          <p:cNvPr id="5" name="Table 4"/>
          <p:cNvGraphicFramePr>
            <a:graphicFrameLocks noGrp="1"/>
          </p:cNvGraphicFramePr>
          <p:nvPr/>
        </p:nvGraphicFramePr>
        <p:xfrm>
          <a:off x="338667" y="3405293"/>
          <a:ext cx="5757333" cy="3200400"/>
        </p:xfrm>
        <a:graphic>
          <a:graphicData uri="http://schemas.openxmlformats.org/drawingml/2006/table">
            <a:tbl>
              <a:tblPr firstRow="1" bandRow="1">
                <a:tableStyleId>{00A15C55-8517-42AA-B614-E9B94910E393}</a:tableStyleId>
              </a:tblPr>
              <a:tblGrid>
                <a:gridCol w="1794933">
                  <a:extLst>
                    <a:ext uri="{9D8B030D-6E8A-4147-A177-3AD203B41FA5}">
                      <a16:colId xmlns:a16="http://schemas.microsoft.com/office/drawing/2014/main" val="20000"/>
                    </a:ext>
                  </a:extLst>
                </a:gridCol>
                <a:gridCol w="1845734">
                  <a:extLst>
                    <a:ext uri="{9D8B030D-6E8A-4147-A177-3AD203B41FA5}">
                      <a16:colId xmlns:a16="http://schemas.microsoft.com/office/drawing/2014/main" val="20001"/>
                    </a:ext>
                  </a:extLst>
                </a:gridCol>
                <a:gridCol w="2116666">
                  <a:extLst>
                    <a:ext uri="{9D8B030D-6E8A-4147-A177-3AD203B41FA5}">
                      <a16:colId xmlns:a16="http://schemas.microsoft.com/office/drawing/2014/main" val="20002"/>
                    </a:ext>
                  </a:extLst>
                </a:gridCol>
              </a:tblGrid>
              <a:tr h="370840">
                <a:tc>
                  <a:txBody>
                    <a:bodyPr/>
                    <a:lstStyle/>
                    <a:p>
                      <a:pPr algn="ctr"/>
                      <a:r>
                        <a:rPr lang="en-GB" sz="3600" dirty="0"/>
                        <a:t>Input A</a:t>
                      </a:r>
                    </a:p>
                  </a:txBody>
                  <a:tcPr/>
                </a:tc>
                <a:tc>
                  <a:txBody>
                    <a:bodyPr/>
                    <a:lstStyle/>
                    <a:p>
                      <a:pPr algn="ctr"/>
                      <a:r>
                        <a:rPr lang="en-GB" sz="3600" dirty="0"/>
                        <a:t>Input B</a:t>
                      </a:r>
                    </a:p>
                  </a:txBody>
                  <a:tcPr/>
                </a:tc>
                <a:tc>
                  <a:txBody>
                    <a:bodyPr/>
                    <a:lstStyle/>
                    <a:p>
                      <a:pPr algn="ctr"/>
                      <a:r>
                        <a:rPr lang="en-GB" sz="3600" dirty="0"/>
                        <a:t>Output</a:t>
                      </a:r>
                    </a:p>
                  </a:txBody>
                  <a:tcPr/>
                </a:tc>
                <a:extLst>
                  <a:ext uri="{0D108BD9-81ED-4DB2-BD59-A6C34878D82A}">
                    <a16:rowId xmlns:a16="http://schemas.microsoft.com/office/drawing/2014/main" val="10000"/>
                  </a:ext>
                </a:extLst>
              </a:tr>
              <a:tr h="370840">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dirty="0"/>
                        <a:t>0</a:t>
                      </a:r>
                    </a:p>
                  </a:txBody>
                  <a:tcPr/>
                </a:tc>
                <a:extLst>
                  <a:ext uri="{0D108BD9-81ED-4DB2-BD59-A6C34878D82A}">
                    <a16:rowId xmlns:a16="http://schemas.microsoft.com/office/drawing/2014/main" val="10001"/>
                  </a:ext>
                </a:extLst>
              </a:tr>
              <a:tr h="370840">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dirty="0"/>
                        <a:t>0</a:t>
                      </a:r>
                    </a:p>
                  </a:txBody>
                  <a:tcPr/>
                </a:tc>
                <a:extLst>
                  <a:ext uri="{0D108BD9-81ED-4DB2-BD59-A6C34878D82A}">
                    <a16:rowId xmlns:a16="http://schemas.microsoft.com/office/drawing/2014/main" val="10002"/>
                  </a:ext>
                </a:extLst>
              </a:tr>
              <a:tr h="370840">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dirty="0"/>
                        <a:t>0</a:t>
                      </a:r>
                    </a:p>
                  </a:txBody>
                  <a:tcPr/>
                </a:tc>
                <a:extLst>
                  <a:ext uri="{0D108BD9-81ED-4DB2-BD59-A6C34878D82A}">
                    <a16:rowId xmlns:a16="http://schemas.microsoft.com/office/drawing/2014/main" val="10003"/>
                  </a:ext>
                </a:extLst>
              </a:tr>
              <a:tr h="370840">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dirty="0"/>
                        <a:t>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4191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Quick Refresh. NOR and NAND</a:t>
            </a:r>
          </a:p>
        </p:txBody>
      </p:sp>
      <p:sp>
        <p:nvSpPr>
          <p:cNvPr id="3" name="Content Placeholder 2"/>
          <p:cNvSpPr>
            <a:spLocks noGrp="1"/>
          </p:cNvSpPr>
          <p:nvPr>
            <p:ph idx="1"/>
          </p:nvPr>
        </p:nvSpPr>
        <p:spPr/>
        <p:txBody>
          <a:bodyPr/>
          <a:lstStyle/>
          <a:p>
            <a:endParaRPr lang="en-GB" dirty="0"/>
          </a:p>
        </p:txBody>
      </p:sp>
      <p:graphicFrame>
        <p:nvGraphicFramePr>
          <p:cNvPr id="4" name="Table 3"/>
          <p:cNvGraphicFramePr>
            <a:graphicFrameLocks noGrp="1"/>
          </p:cNvGraphicFramePr>
          <p:nvPr/>
        </p:nvGraphicFramePr>
        <p:xfrm>
          <a:off x="118534" y="3796626"/>
          <a:ext cx="5757333" cy="2895600"/>
        </p:xfrm>
        <a:graphic>
          <a:graphicData uri="http://schemas.openxmlformats.org/drawingml/2006/table">
            <a:tbl>
              <a:tblPr firstRow="1" bandRow="1">
                <a:tableStyleId>{00A15C55-8517-42AA-B614-E9B94910E393}</a:tableStyleId>
              </a:tblPr>
              <a:tblGrid>
                <a:gridCol w="1794933">
                  <a:extLst>
                    <a:ext uri="{9D8B030D-6E8A-4147-A177-3AD203B41FA5}">
                      <a16:colId xmlns:a16="http://schemas.microsoft.com/office/drawing/2014/main" val="20000"/>
                    </a:ext>
                  </a:extLst>
                </a:gridCol>
                <a:gridCol w="1845734">
                  <a:extLst>
                    <a:ext uri="{9D8B030D-6E8A-4147-A177-3AD203B41FA5}">
                      <a16:colId xmlns:a16="http://schemas.microsoft.com/office/drawing/2014/main" val="20001"/>
                    </a:ext>
                  </a:extLst>
                </a:gridCol>
                <a:gridCol w="2116666">
                  <a:extLst>
                    <a:ext uri="{9D8B030D-6E8A-4147-A177-3AD203B41FA5}">
                      <a16:colId xmlns:a16="http://schemas.microsoft.com/office/drawing/2014/main" val="20002"/>
                    </a:ext>
                  </a:extLst>
                </a:gridCol>
              </a:tblGrid>
              <a:tr h="370840">
                <a:tc>
                  <a:txBody>
                    <a:bodyPr/>
                    <a:lstStyle/>
                    <a:p>
                      <a:pPr algn="ctr"/>
                      <a:r>
                        <a:rPr lang="en-GB" sz="3200" dirty="0"/>
                        <a:t>Input A</a:t>
                      </a:r>
                    </a:p>
                  </a:txBody>
                  <a:tcPr/>
                </a:tc>
                <a:tc>
                  <a:txBody>
                    <a:bodyPr/>
                    <a:lstStyle/>
                    <a:p>
                      <a:pPr algn="ctr"/>
                      <a:r>
                        <a:rPr lang="en-GB" sz="3200" dirty="0"/>
                        <a:t>Input B</a:t>
                      </a:r>
                    </a:p>
                  </a:txBody>
                  <a:tcPr/>
                </a:tc>
                <a:tc>
                  <a:txBody>
                    <a:bodyPr/>
                    <a:lstStyle/>
                    <a:p>
                      <a:pPr algn="ctr"/>
                      <a:r>
                        <a:rPr lang="en-GB" sz="3200" dirty="0"/>
                        <a:t>Output</a:t>
                      </a:r>
                    </a:p>
                  </a:txBody>
                  <a:tcPr/>
                </a:tc>
                <a:extLst>
                  <a:ext uri="{0D108BD9-81ED-4DB2-BD59-A6C34878D82A}">
                    <a16:rowId xmlns:a16="http://schemas.microsoft.com/office/drawing/2014/main" val="10000"/>
                  </a:ext>
                </a:extLst>
              </a:tr>
              <a:tr h="370840">
                <a:tc>
                  <a:txBody>
                    <a:bodyPr/>
                    <a:lstStyle/>
                    <a:p>
                      <a:pPr algn="ctr"/>
                      <a:r>
                        <a:rPr lang="en-GB" sz="3200" dirty="0"/>
                        <a:t>0</a:t>
                      </a:r>
                    </a:p>
                  </a:txBody>
                  <a:tcPr/>
                </a:tc>
                <a:tc>
                  <a:txBody>
                    <a:bodyPr/>
                    <a:lstStyle/>
                    <a:p>
                      <a:pPr algn="ctr"/>
                      <a:r>
                        <a:rPr lang="en-GB" sz="3200" dirty="0"/>
                        <a:t>0</a:t>
                      </a:r>
                    </a:p>
                  </a:txBody>
                  <a:tcPr/>
                </a:tc>
                <a:tc>
                  <a:txBody>
                    <a:bodyPr/>
                    <a:lstStyle/>
                    <a:p>
                      <a:pPr algn="ctr"/>
                      <a:r>
                        <a:rPr lang="en-GB" sz="3200" dirty="0"/>
                        <a:t>1</a:t>
                      </a:r>
                    </a:p>
                  </a:txBody>
                  <a:tcPr/>
                </a:tc>
                <a:extLst>
                  <a:ext uri="{0D108BD9-81ED-4DB2-BD59-A6C34878D82A}">
                    <a16:rowId xmlns:a16="http://schemas.microsoft.com/office/drawing/2014/main" val="10001"/>
                  </a:ext>
                </a:extLst>
              </a:tr>
              <a:tr h="370840">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extLst>
                  <a:ext uri="{0D108BD9-81ED-4DB2-BD59-A6C34878D82A}">
                    <a16:rowId xmlns:a16="http://schemas.microsoft.com/office/drawing/2014/main" val="10002"/>
                  </a:ext>
                </a:extLst>
              </a:tr>
              <a:tr h="370840">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extLst>
                  <a:ext uri="{0D108BD9-81ED-4DB2-BD59-A6C34878D82A}">
                    <a16:rowId xmlns:a16="http://schemas.microsoft.com/office/drawing/2014/main" val="10003"/>
                  </a:ext>
                </a:extLst>
              </a:tr>
              <a:tr h="370840">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10004"/>
                  </a:ext>
                </a:extLst>
              </a:tr>
            </a:tbl>
          </a:graphicData>
        </a:graphic>
      </p:graphicFrame>
      <p:pic>
        <p:nvPicPr>
          <p:cNvPr id="5" name="Picture 4"/>
          <p:cNvPicPr>
            <a:picLocks noChangeAspect="1"/>
          </p:cNvPicPr>
          <p:nvPr/>
        </p:nvPicPr>
        <p:blipFill>
          <a:blip r:embed="rId2"/>
          <a:stretch>
            <a:fillRect/>
          </a:stretch>
        </p:blipFill>
        <p:spPr>
          <a:xfrm>
            <a:off x="5994401" y="3796626"/>
            <a:ext cx="5959686" cy="2895600"/>
          </a:xfrm>
          <a:prstGeom prst="rect">
            <a:avLst/>
          </a:prstGeom>
        </p:spPr>
      </p:pic>
      <p:graphicFrame>
        <p:nvGraphicFramePr>
          <p:cNvPr id="6" name="Table 5"/>
          <p:cNvGraphicFramePr>
            <a:graphicFrameLocks noGrp="1"/>
          </p:cNvGraphicFramePr>
          <p:nvPr/>
        </p:nvGraphicFramePr>
        <p:xfrm>
          <a:off x="118534" y="684453"/>
          <a:ext cx="5757333" cy="2895600"/>
        </p:xfrm>
        <a:graphic>
          <a:graphicData uri="http://schemas.openxmlformats.org/drawingml/2006/table">
            <a:tbl>
              <a:tblPr firstRow="1" bandRow="1">
                <a:tableStyleId>{00A15C55-8517-42AA-B614-E9B94910E393}</a:tableStyleId>
              </a:tblPr>
              <a:tblGrid>
                <a:gridCol w="1794933">
                  <a:extLst>
                    <a:ext uri="{9D8B030D-6E8A-4147-A177-3AD203B41FA5}">
                      <a16:colId xmlns:a16="http://schemas.microsoft.com/office/drawing/2014/main" val="20000"/>
                    </a:ext>
                  </a:extLst>
                </a:gridCol>
                <a:gridCol w="1845734">
                  <a:extLst>
                    <a:ext uri="{9D8B030D-6E8A-4147-A177-3AD203B41FA5}">
                      <a16:colId xmlns:a16="http://schemas.microsoft.com/office/drawing/2014/main" val="20001"/>
                    </a:ext>
                  </a:extLst>
                </a:gridCol>
                <a:gridCol w="2116666">
                  <a:extLst>
                    <a:ext uri="{9D8B030D-6E8A-4147-A177-3AD203B41FA5}">
                      <a16:colId xmlns:a16="http://schemas.microsoft.com/office/drawing/2014/main" val="20002"/>
                    </a:ext>
                  </a:extLst>
                </a:gridCol>
              </a:tblGrid>
              <a:tr h="370840">
                <a:tc>
                  <a:txBody>
                    <a:bodyPr/>
                    <a:lstStyle/>
                    <a:p>
                      <a:pPr algn="ctr"/>
                      <a:r>
                        <a:rPr lang="en-GB" sz="3200" dirty="0"/>
                        <a:t>Input A</a:t>
                      </a:r>
                    </a:p>
                  </a:txBody>
                  <a:tcPr/>
                </a:tc>
                <a:tc>
                  <a:txBody>
                    <a:bodyPr/>
                    <a:lstStyle/>
                    <a:p>
                      <a:pPr algn="ctr"/>
                      <a:r>
                        <a:rPr lang="en-GB" sz="3200" dirty="0"/>
                        <a:t>Input B</a:t>
                      </a:r>
                    </a:p>
                  </a:txBody>
                  <a:tcPr/>
                </a:tc>
                <a:tc>
                  <a:txBody>
                    <a:bodyPr/>
                    <a:lstStyle/>
                    <a:p>
                      <a:pPr algn="ctr"/>
                      <a:r>
                        <a:rPr lang="en-GB" sz="3200" dirty="0"/>
                        <a:t>Output</a:t>
                      </a:r>
                    </a:p>
                  </a:txBody>
                  <a:tcPr/>
                </a:tc>
                <a:extLst>
                  <a:ext uri="{0D108BD9-81ED-4DB2-BD59-A6C34878D82A}">
                    <a16:rowId xmlns:a16="http://schemas.microsoft.com/office/drawing/2014/main" val="10000"/>
                  </a:ext>
                </a:extLst>
              </a:tr>
              <a:tr h="370840">
                <a:tc>
                  <a:txBody>
                    <a:bodyPr/>
                    <a:lstStyle/>
                    <a:p>
                      <a:pPr algn="ctr"/>
                      <a:r>
                        <a:rPr lang="en-GB" sz="3200" dirty="0"/>
                        <a:t>0</a:t>
                      </a:r>
                    </a:p>
                  </a:txBody>
                  <a:tcPr/>
                </a:tc>
                <a:tc>
                  <a:txBody>
                    <a:bodyPr/>
                    <a:lstStyle/>
                    <a:p>
                      <a:pPr algn="ctr"/>
                      <a:r>
                        <a:rPr lang="en-GB" sz="3200" dirty="0"/>
                        <a:t>0</a:t>
                      </a:r>
                    </a:p>
                  </a:txBody>
                  <a:tcPr/>
                </a:tc>
                <a:tc>
                  <a:txBody>
                    <a:bodyPr/>
                    <a:lstStyle/>
                    <a:p>
                      <a:pPr algn="ctr"/>
                      <a:r>
                        <a:rPr lang="en-GB" sz="3200" dirty="0"/>
                        <a:t>1</a:t>
                      </a:r>
                    </a:p>
                  </a:txBody>
                  <a:tcPr/>
                </a:tc>
                <a:extLst>
                  <a:ext uri="{0D108BD9-81ED-4DB2-BD59-A6C34878D82A}">
                    <a16:rowId xmlns:a16="http://schemas.microsoft.com/office/drawing/2014/main" val="10001"/>
                  </a:ext>
                </a:extLst>
              </a:tr>
              <a:tr h="370840">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10002"/>
                  </a:ext>
                </a:extLst>
              </a:tr>
              <a:tr h="370840">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0</a:t>
                      </a:r>
                    </a:p>
                  </a:txBody>
                  <a:tcPr/>
                </a:tc>
                <a:extLst>
                  <a:ext uri="{0D108BD9-81ED-4DB2-BD59-A6C34878D82A}">
                    <a16:rowId xmlns:a16="http://schemas.microsoft.com/office/drawing/2014/main" val="10003"/>
                  </a:ext>
                </a:extLst>
              </a:tr>
              <a:tr h="370840">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3"/>
          <a:stretch>
            <a:fillRect/>
          </a:stretch>
        </p:blipFill>
        <p:spPr>
          <a:xfrm>
            <a:off x="5994402" y="747953"/>
            <a:ext cx="6028266" cy="2832100"/>
          </a:xfrm>
          <a:prstGeom prst="rect">
            <a:avLst/>
          </a:prstGeom>
        </p:spPr>
      </p:pic>
    </p:spTree>
    <p:extLst>
      <p:ext uri="{BB962C8B-B14F-4D97-AF65-F5344CB8AC3E}">
        <p14:creationId xmlns:p14="http://schemas.microsoft.com/office/powerpoint/2010/main" val="341922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SR Flip Flop</a:t>
            </a:r>
          </a:p>
        </p:txBody>
      </p:sp>
      <p:sp>
        <p:nvSpPr>
          <p:cNvPr id="6" name="Content Placeholder 5"/>
          <p:cNvSpPr>
            <a:spLocks noGrp="1"/>
          </p:cNvSpPr>
          <p:nvPr>
            <p:ph idx="1"/>
          </p:nvPr>
        </p:nvSpPr>
        <p:spPr>
          <a:xfrm>
            <a:off x="0" y="473528"/>
            <a:ext cx="12192000" cy="6384471"/>
          </a:xfrm>
        </p:spPr>
        <p:txBody>
          <a:bodyPr/>
          <a:lstStyle/>
          <a:p>
            <a:r>
              <a:rPr lang="en-GB" dirty="0"/>
              <a:t>Here we have input R (reset) and input S (Set)</a:t>
            </a:r>
          </a:p>
          <a:p>
            <a:r>
              <a:rPr lang="en-GB" dirty="0"/>
              <a:t>We also have two outputs Q and (not)Q</a:t>
            </a:r>
          </a:p>
          <a:p>
            <a:endParaRPr lang="en-GB" dirty="0"/>
          </a:p>
          <a:p>
            <a:r>
              <a:rPr lang="en-GB" dirty="0"/>
              <a:t>The Q output is one of the inputs for S</a:t>
            </a:r>
          </a:p>
          <a:p>
            <a:r>
              <a:rPr lang="en-GB" dirty="0"/>
              <a:t>The (not)Q  output is one of the inputs for R</a:t>
            </a:r>
          </a:p>
        </p:txBody>
      </p:sp>
      <p:pic>
        <p:nvPicPr>
          <p:cNvPr id="4" name="Picture 3"/>
          <p:cNvPicPr>
            <a:picLocks noChangeAspect="1"/>
          </p:cNvPicPr>
          <p:nvPr/>
        </p:nvPicPr>
        <p:blipFill>
          <a:blip r:embed="rId2"/>
          <a:stretch>
            <a:fillRect/>
          </a:stretch>
        </p:blipFill>
        <p:spPr>
          <a:xfrm>
            <a:off x="7110144" y="236765"/>
            <a:ext cx="4709160" cy="2943225"/>
          </a:xfrm>
          <a:prstGeom prst="rect">
            <a:avLst/>
          </a:prstGeom>
        </p:spPr>
      </p:pic>
    </p:spTree>
    <p:extLst>
      <p:ext uri="{BB962C8B-B14F-4D97-AF65-F5344CB8AC3E}">
        <p14:creationId xmlns:p14="http://schemas.microsoft.com/office/powerpoint/2010/main" val="3642703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SR Flip Flop</a:t>
            </a:r>
          </a:p>
        </p:txBody>
      </p:sp>
      <p:sp>
        <p:nvSpPr>
          <p:cNvPr id="3" name="Content Placeholder 2"/>
          <p:cNvSpPr>
            <a:spLocks noGrp="1"/>
          </p:cNvSpPr>
          <p:nvPr>
            <p:ph idx="1"/>
          </p:nvPr>
        </p:nvSpPr>
        <p:spPr/>
        <p:txBody>
          <a:bodyPr/>
          <a:lstStyle/>
          <a:p>
            <a:r>
              <a:rPr lang="en-GB" dirty="0"/>
              <a:t>Draw a truth table for SR flip flop </a:t>
            </a:r>
          </a:p>
          <a:p>
            <a:endParaRPr lang="en-GB" dirty="0"/>
          </a:p>
          <a:p>
            <a:r>
              <a:rPr lang="en-GB" dirty="0"/>
              <a:t>You will need to know what at least Q or Q’ will be </a:t>
            </a:r>
          </a:p>
          <a:p>
            <a:r>
              <a:rPr lang="en-GB" dirty="0"/>
              <a:t>You notice there is not </a:t>
            </a:r>
          </a:p>
          <a:p>
            <a:r>
              <a:rPr lang="en-GB" dirty="0"/>
              <a:t>S =1 and R =1  simultaneously. If this happens the outputs would want to be 1 and 0 simultaneously and this is invalid.</a:t>
            </a:r>
          </a:p>
        </p:txBody>
      </p:sp>
      <p:graphicFrame>
        <p:nvGraphicFramePr>
          <p:cNvPr id="4" name="Table 3"/>
          <p:cNvGraphicFramePr>
            <a:graphicFrameLocks noGrp="1"/>
          </p:cNvGraphicFramePr>
          <p:nvPr/>
        </p:nvGraphicFramePr>
        <p:xfrm>
          <a:off x="5375968" y="3049362"/>
          <a:ext cx="6655986" cy="3657600"/>
        </p:xfrm>
        <a:graphic>
          <a:graphicData uri="http://schemas.openxmlformats.org/drawingml/2006/table">
            <a:tbl>
              <a:tblPr firstRow="1" bandRow="1">
                <a:tableStyleId>{5C22544A-7EE6-4342-B048-85BDC9FD1C3A}</a:tableStyleId>
              </a:tblPr>
              <a:tblGrid>
                <a:gridCol w="1041995">
                  <a:extLst>
                    <a:ext uri="{9D8B030D-6E8A-4147-A177-3AD203B41FA5}">
                      <a16:colId xmlns:a16="http://schemas.microsoft.com/office/drawing/2014/main" val="20000"/>
                    </a:ext>
                  </a:extLst>
                </a:gridCol>
                <a:gridCol w="1144538">
                  <a:extLst>
                    <a:ext uri="{9D8B030D-6E8A-4147-A177-3AD203B41FA5}">
                      <a16:colId xmlns:a16="http://schemas.microsoft.com/office/drawing/2014/main" val="20001"/>
                    </a:ext>
                  </a:extLst>
                </a:gridCol>
                <a:gridCol w="918178">
                  <a:extLst>
                    <a:ext uri="{9D8B030D-6E8A-4147-A177-3AD203B41FA5}">
                      <a16:colId xmlns:a16="http://schemas.microsoft.com/office/drawing/2014/main" val="20002"/>
                    </a:ext>
                  </a:extLst>
                </a:gridCol>
                <a:gridCol w="1297173">
                  <a:extLst>
                    <a:ext uri="{9D8B030D-6E8A-4147-A177-3AD203B41FA5}">
                      <a16:colId xmlns:a16="http://schemas.microsoft.com/office/drawing/2014/main" val="20003"/>
                    </a:ext>
                  </a:extLst>
                </a:gridCol>
                <a:gridCol w="1105786">
                  <a:extLst>
                    <a:ext uri="{9D8B030D-6E8A-4147-A177-3AD203B41FA5}">
                      <a16:colId xmlns:a16="http://schemas.microsoft.com/office/drawing/2014/main" val="20004"/>
                    </a:ext>
                  </a:extLst>
                </a:gridCol>
                <a:gridCol w="1148316">
                  <a:extLst>
                    <a:ext uri="{9D8B030D-6E8A-4147-A177-3AD203B41FA5}">
                      <a16:colId xmlns:a16="http://schemas.microsoft.com/office/drawing/2014/main" val="20005"/>
                    </a:ext>
                  </a:extLst>
                </a:gridCol>
              </a:tblGrid>
              <a:tr h="446314">
                <a:tc gridSpan="2">
                  <a:txBody>
                    <a:bodyPr/>
                    <a:lstStyle/>
                    <a:p>
                      <a:pPr algn="ctr"/>
                      <a:r>
                        <a:rPr lang="en-GB" sz="2400" b="1" dirty="0"/>
                        <a:t>Input</a:t>
                      </a:r>
                    </a:p>
                  </a:txBody>
                  <a:tcPr/>
                </a:tc>
                <a:tc hMerge="1">
                  <a:txBody>
                    <a:bodyPr/>
                    <a:lstStyle/>
                    <a:p>
                      <a:endParaRPr lang="en-GB" dirty="0"/>
                    </a:p>
                  </a:txBody>
                  <a:tcPr/>
                </a:tc>
                <a:tc gridSpan="2">
                  <a:txBody>
                    <a:bodyPr/>
                    <a:lstStyle/>
                    <a:p>
                      <a:pPr algn="ctr"/>
                      <a:r>
                        <a:rPr lang="en-GB" sz="2400" b="1" dirty="0"/>
                        <a:t>Initial</a:t>
                      </a:r>
                      <a:r>
                        <a:rPr lang="en-GB" sz="2400" b="1" baseline="0" dirty="0"/>
                        <a:t> </a:t>
                      </a:r>
                      <a:endParaRPr lang="en-GB" sz="2400" b="1" dirty="0"/>
                    </a:p>
                  </a:txBody>
                  <a:tcPr/>
                </a:tc>
                <a:tc hMerge="1">
                  <a:txBody>
                    <a:bodyPr/>
                    <a:lstStyle/>
                    <a:p>
                      <a:endParaRPr lang="en-GB" dirty="0"/>
                    </a:p>
                  </a:txBody>
                  <a:tcPr/>
                </a:tc>
                <a:tc gridSpan="2">
                  <a:txBody>
                    <a:bodyPr/>
                    <a:lstStyle/>
                    <a:p>
                      <a:pPr algn="ctr"/>
                      <a:r>
                        <a:rPr lang="en-GB" sz="2400" b="1" dirty="0"/>
                        <a:t>Final</a:t>
                      </a:r>
                    </a:p>
                  </a:txBody>
                  <a:tcPr/>
                </a:tc>
                <a:tc hMerge="1">
                  <a:txBody>
                    <a:bodyPr/>
                    <a:lstStyle/>
                    <a:p>
                      <a:endParaRPr lang="en-GB" dirty="0"/>
                    </a:p>
                  </a:txBody>
                  <a:tcPr/>
                </a:tc>
                <a:extLst>
                  <a:ext uri="{0D108BD9-81ED-4DB2-BD59-A6C34878D82A}">
                    <a16:rowId xmlns:a16="http://schemas.microsoft.com/office/drawing/2014/main" val="10000"/>
                  </a:ext>
                </a:extLst>
              </a:tr>
              <a:tr h="446314">
                <a:tc>
                  <a:txBody>
                    <a:bodyPr/>
                    <a:lstStyle/>
                    <a:p>
                      <a:pPr algn="ctr"/>
                      <a:r>
                        <a:rPr lang="en-GB" sz="2400" b="1" dirty="0"/>
                        <a:t>S</a:t>
                      </a:r>
                    </a:p>
                  </a:txBody>
                  <a:tcPr/>
                </a:tc>
                <a:tc>
                  <a:txBody>
                    <a:bodyPr/>
                    <a:lstStyle/>
                    <a:p>
                      <a:pPr algn="ctr"/>
                      <a:r>
                        <a:rPr lang="en-GB" sz="2400" b="1" dirty="0"/>
                        <a:t>R</a:t>
                      </a:r>
                    </a:p>
                  </a:txBody>
                  <a:tcPr/>
                </a:tc>
                <a:tc>
                  <a:txBody>
                    <a:bodyPr/>
                    <a:lstStyle/>
                    <a:p>
                      <a:pPr algn="ctr"/>
                      <a:r>
                        <a:rPr lang="en-GB" sz="2400" b="1" dirty="0"/>
                        <a:t>Q</a:t>
                      </a:r>
                    </a:p>
                  </a:txBody>
                  <a:tcPr/>
                </a:tc>
                <a:tc>
                  <a:txBody>
                    <a:bodyPr/>
                    <a:lstStyle/>
                    <a:p>
                      <a:pPr algn="ctr"/>
                      <a:r>
                        <a:rPr lang="en-GB" sz="2400" b="1" dirty="0"/>
                        <a:t>Q’</a:t>
                      </a:r>
                    </a:p>
                  </a:txBody>
                  <a:tcPr/>
                </a:tc>
                <a:tc>
                  <a:txBody>
                    <a:bodyPr/>
                    <a:lstStyle/>
                    <a:p>
                      <a:pPr algn="ctr"/>
                      <a:r>
                        <a:rPr lang="en-GB" sz="2400" b="1" dirty="0"/>
                        <a:t>Q</a:t>
                      </a:r>
                    </a:p>
                  </a:txBody>
                  <a:tcPr/>
                </a:tc>
                <a:tc>
                  <a:txBody>
                    <a:bodyPr/>
                    <a:lstStyle/>
                    <a:p>
                      <a:pPr algn="ctr"/>
                      <a:r>
                        <a:rPr lang="en-GB" sz="2400" b="1" dirty="0"/>
                        <a:t>Q’</a:t>
                      </a:r>
                    </a:p>
                  </a:txBody>
                  <a:tcPr/>
                </a:tc>
                <a:extLst>
                  <a:ext uri="{0D108BD9-81ED-4DB2-BD59-A6C34878D82A}">
                    <a16:rowId xmlns:a16="http://schemas.microsoft.com/office/drawing/2014/main" val="10001"/>
                  </a:ext>
                </a:extLst>
              </a:tr>
              <a:tr h="446314">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2"/>
                  </a:ext>
                </a:extLst>
              </a:tr>
              <a:tr h="446314">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3"/>
                  </a:ext>
                </a:extLst>
              </a:tr>
              <a:tr h="446314">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4"/>
                  </a:ext>
                </a:extLst>
              </a:tr>
              <a:tr h="446314">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5"/>
                  </a:ext>
                </a:extLst>
              </a:tr>
              <a:tr h="446314">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6"/>
                  </a:ext>
                </a:extLst>
              </a:tr>
              <a:tr h="446314">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7"/>
                  </a:ext>
                </a:extLst>
              </a:tr>
            </a:tbl>
          </a:graphicData>
        </a:graphic>
      </p:graphicFrame>
      <p:pic>
        <p:nvPicPr>
          <p:cNvPr id="5" name="Picture 4"/>
          <p:cNvPicPr>
            <a:picLocks noChangeAspect="1"/>
          </p:cNvPicPr>
          <p:nvPr/>
        </p:nvPicPr>
        <p:blipFill>
          <a:blip r:embed="rId2"/>
          <a:stretch>
            <a:fillRect/>
          </a:stretch>
        </p:blipFill>
        <p:spPr>
          <a:xfrm>
            <a:off x="7697972" y="0"/>
            <a:ext cx="4121332" cy="2575833"/>
          </a:xfrm>
          <a:prstGeom prst="rect">
            <a:avLst/>
          </a:prstGeom>
        </p:spPr>
      </p:pic>
    </p:spTree>
    <p:extLst>
      <p:ext uri="{BB962C8B-B14F-4D97-AF65-F5344CB8AC3E}">
        <p14:creationId xmlns:p14="http://schemas.microsoft.com/office/powerpoint/2010/main" val="1567235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SR Flip Flop</a:t>
            </a:r>
          </a:p>
        </p:txBody>
      </p:sp>
      <p:sp>
        <p:nvSpPr>
          <p:cNvPr id="3" name="Content Placeholder 2"/>
          <p:cNvSpPr>
            <a:spLocks noGrp="1"/>
          </p:cNvSpPr>
          <p:nvPr>
            <p:ph idx="1"/>
          </p:nvPr>
        </p:nvSpPr>
        <p:spPr/>
        <p:txBody>
          <a:bodyPr/>
          <a:lstStyle/>
          <a:p>
            <a:r>
              <a:rPr lang="en-GB" dirty="0"/>
              <a:t>Draw a truth table for SR flip flop </a:t>
            </a:r>
          </a:p>
          <a:p>
            <a:endParaRPr lang="en-GB" dirty="0"/>
          </a:p>
          <a:p>
            <a:r>
              <a:rPr lang="en-GB" dirty="0"/>
              <a:t>This time with NAND gates</a:t>
            </a:r>
          </a:p>
        </p:txBody>
      </p:sp>
      <p:graphicFrame>
        <p:nvGraphicFramePr>
          <p:cNvPr id="4" name="Table 3"/>
          <p:cNvGraphicFramePr>
            <a:graphicFrameLocks noGrp="1"/>
          </p:cNvGraphicFramePr>
          <p:nvPr/>
        </p:nvGraphicFramePr>
        <p:xfrm>
          <a:off x="5375968" y="3049362"/>
          <a:ext cx="6655986" cy="3657600"/>
        </p:xfrm>
        <a:graphic>
          <a:graphicData uri="http://schemas.openxmlformats.org/drawingml/2006/table">
            <a:tbl>
              <a:tblPr firstRow="1" bandRow="1">
                <a:tableStyleId>{5C22544A-7EE6-4342-B048-85BDC9FD1C3A}</a:tableStyleId>
              </a:tblPr>
              <a:tblGrid>
                <a:gridCol w="1041995">
                  <a:extLst>
                    <a:ext uri="{9D8B030D-6E8A-4147-A177-3AD203B41FA5}">
                      <a16:colId xmlns:a16="http://schemas.microsoft.com/office/drawing/2014/main" val="20000"/>
                    </a:ext>
                  </a:extLst>
                </a:gridCol>
                <a:gridCol w="1144538">
                  <a:extLst>
                    <a:ext uri="{9D8B030D-6E8A-4147-A177-3AD203B41FA5}">
                      <a16:colId xmlns:a16="http://schemas.microsoft.com/office/drawing/2014/main" val="20001"/>
                    </a:ext>
                  </a:extLst>
                </a:gridCol>
                <a:gridCol w="918178">
                  <a:extLst>
                    <a:ext uri="{9D8B030D-6E8A-4147-A177-3AD203B41FA5}">
                      <a16:colId xmlns:a16="http://schemas.microsoft.com/office/drawing/2014/main" val="20002"/>
                    </a:ext>
                  </a:extLst>
                </a:gridCol>
                <a:gridCol w="1297173">
                  <a:extLst>
                    <a:ext uri="{9D8B030D-6E8A-4147-A177-3AD203B41FA5}">
                      <a16:colId xmlns:a16="http://schemas.microsoft.com/office/drawing/2014/main" val="20003"/>
                    </a:ext>
                  </a:extLst>
                </a:gridCol>
                <a:gridCol w="1105786">
                  <a:extLst>
                    <a:ext uri="{9D8B030D-6E8A-4147-A177-3AD203B41FA5}">
                      <a16:colId xmlns:a16="http://schemas.microsoft.com/office/drawing/2014/main" val="20004"/>
                    </a:ext>
                  </a:extLst>
                </a:gridCol>
                <a:gridCol w="1148316">
                  <a:extLst>
                    <a:ext uri="{9D8B030D-6E8A-4147-A177-3AD203B41FA5}">
                      <a16:colId xmlns:a16="http://schemas.microsoft.com/office/drawing/2014/main" val="20005"/>
                    </a:ext>
                  </a:extLst>
                </a:gridCol>
              </a:tblGrid>
              <a:tr h="446314">
                <a:tc gridSpan="2">
                  <a:txBody>
                    <a:bodyPr/>
                    <a:lstStyle/>
                    <a:p>
                      <a:pPr algn="ctr"/>
                      <a:r>
                        <a:rPr lang="en-GB" sz="2400" b="1" dirty="0"/>
                        <a:t>Input</a:t>
                      </a:r>
                    </a:p>
                  </a:txBody>
                  <a:tcPr/>
                </a:tc>
                <a:tc hMerge="1">
                  <a:txBody>
                    <a:bodyPr/>
                    <a:lstStyle/>
                    <a:p>
                      <a:endParaRPr lang="en-GB" dirty="0"/>
                    </a:p>
                  </a:txBody>
                  <a:tcPr/>
                </a:tc>
                <a:tc gridSpan="2">
                  <a:txBody>
                    <a:bodyPr/>
                    <a:lstStyle/>
                    <a:p>
                      <a:pPr algn="ctr"/>
                      <a:r>
                        <a:rPr lang="en-GB" sz="2400" b="1" dirty="0"/>
                        <a:t>Initial</a:t>
                      </a:r>
                      <a:r>
                        <a:rPr lang="en-GB" sz="2400" b="1" baseline="0" dirty="0"/>
                        <a:t> </a:t>
                      </a:r>
                      <a:endParaRPr lang="en-GB" sz="2400" b="1" dirty="0"/>
                    </a:p>
                  </a:txBody>
                  <a:tcPr/>
                </a:tc>
                <a:tc hMerge="1">
                  <a:txBody>
                    <a:bodyPr/>
                    <a:lstStyle/>
                    <a:p>
                      <a:endParaRPr lang="en-GB" dirty="0"/>
                    </a:p>
                  </a:txBody>
                  <a:tcPr/>
                </a:tc>
                <a:tc gridSpan="2">
                  <a:txBody>
                    <a:bodyPr/>
                    <a:lstStyle/>
                    <a:p>
                      <a:pPr algn="ctr"/>
                      <a:r>
                        <a:rPr lang="en-GB" sz="2400" b="1" dirty="0"/>
                        <a:t>Final</a:t>
                      </a:r>
                    </a:p>
                  </a:txBody>
                  <a:tcPr/>
                </a:tc>
                <a:tc hMerge="1">
                  <a:txBody>
                    <a:bodyPr/>
                    <a:lstStyle/>
                    <a:p>
                      <a:endParaRPr lang="en-GB" dirty="0"/>
                    </a:p>
                  </a:txBody>
                  <a:tcPr/>
                </a:tc>
                <a:extLst>
                  <a:ext uri="{0D108BD9-81ED-4DB2-BD59-A6C34878D82A}">
                    <a16:rowId xmlns:a16="http://schemas.microsoft.com/office/drawing/2014/main" val="10000"/>
                  </a:ext>
                </a:extLst>
              </a:tr>
              <a:tr h="446314">
                <a:tc>
                  <a:txBody>
                    <a:bodyPr/>
                    <a:lstStyle/>
                    <a:p>
                      <a:pPr algn="ctr"/>
                      <a:r>
                        <a:rPr lang="en-GB" sz="2400" b="1" dirty="0"/>
                        <a:t>S</a:t>
                      </a:r>
                    </a:p>
                  </a:txBody>
                  <a:tcPr/>
                </a:tc>
                <a:tc>
                  <a:txBody>
                    <a:bodyPr/>
                    <a:lstStyle/>
                    <a:p>
                      <a:pPr algn="ctr"/>
                      <a:r>
                        <a:rPr lang="en-GB" sz="2400" b="1" dirty="0"/>
                        <a:t>R</a:t>
                      </a:r>
                    </a:p>
                  </a:txBody>
                  <a:tcPr/>
                </a:tc>
                <a:tc>
                  <a:txBody>
                    <a:bodyPr/>
                    <a:lstStyle/>
                    <a:p>
                      <a:pPr algn="ctr"/>
                      <a:r>
                        <a:rPr lang="en-GB" sz="2400" b="1" dirty="0"/>
                        <a:t>Q</a:t>
                      </a:r>
                    </a:p>
                  </a:txBody>
                  <a:tcPr/>
                </a:tc>
                <a:tc>
                  <a:txBody>
                    <a:bodyPr/>
                    <a:lstStyle/>
                    <a:p>
                      <a:pPr algn="ctr"/>
                      <a:r>
                        <a:rPr lang="en-GB" sz="2400" b="1" dirty="0"/>
                        <a:t>Q’</a:t>
                      </a:r>
                    </a:p>
                  </a:txBody>
                  <a:tcPr/>
                </a:tc>
                <a:tc>
                  <a:txBody>
                    <a:bodyPr/>
                    <a:lstStyle/>
                    <a:p>
                      <a:pPr algn="ctr"/>
                      <a:r>
                        <a:rPr lang="en-GB" sz="2400" b="1" dirty="0"/>
                        <a:t>Q</a:t>
                      </a:r>
                    </a:p>
                  </a:txBody>
                  <a:tcPr/>
                </a:tc>
                <a:tc>
                  <a:txBody>
                    <a:bodyPr/>
                    <a:lstStyle/>
                    <a:p>
                      <a:pPr algn="ctr"/>
                      <a:r>
                        <a:rPr lang="en-GB" sz="2400" b="1" dirty="0"/>
                        <a:t>Q’</a:t>
                      </a:r>
                    </a:p>
                  </a:txBody>
                  <a:tcPr/>
                </a:tc>
                <a:extLst>
                  <a:ext uri="{0D108BD9-81ED-4DB2-BD59-A6C34878D82A}">
                    <a16:rowId xmlns:a16="http://schemas.microsoft.com/office/drawing/2014/main" val="10001"/>
                  </a:ext>
                </a:extLst>
              </a:tr>
              <a:tr h="446314">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2"/>
                  </a:ext>
                </a:extLst>
              </a:tr>
              <a:tr h="446314">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3"/>
                  </a:ext>
                </a:extLst>
              </a:tr>
              <a:tr h="446314">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4"/>
                  </a:ext>
                </a:extLst>
              </a:tr>
              <a:tr h="446314">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5"/>
                  </a:ext>
                </a:extLst>
              </a:tr>
              <a:tr h="446314">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6"/>
                  </a:ext>
                </a:extLst>
              </a:tr>
              <a:tr h="446314">
                <a:tc>
                  <a:txBody>
                    <a:bodyPr/>
                    <a:lstStyle/>
                    <a:p>
                      <a:pPr algn="ctr"/>
                      <a:r>
                        <a:rPr lang="en-GB" sz="2400" b="1" dirty="0"/>
                        <a:t>1</a:t>
                      </a:r>
                    </a:p>
                  </a:txBody>
                  <a:tcPr/>
                </a:tc>
                <a:tc>
                  <a:txBody>
                    <a:bodyPr/>
                    <a:lstStyle/>
                    <a:p>
                      <a:pPr algn="ctr"/>
                      <a:r>
                        <a:rPr lang="en-GB" sz="2400" b="1" dirty="0"/>
                        <a:t>0</a:t>
                      </a:r>
                    </a:p>
                  </a:txBody>
                  <a:tcPr/>
                </a:tc>
                <a:tc>
                  <a:txBody>
                    <a:bodyPr/>
                    <a:lstStyle/>
                    <a:p>
                      <a:pPr algn="ctr"/>
                      <a:r>
                        <a:rPr lang="en-GB" sz="2400" b="1" dirty="0"/>
                        <a:t>1</a:t>
                      </a:r>
                    </a:p>
                  </a:txBody>
                  <a:tcPr/>
                </a:tc>
                <a:tc>
                  <a:txBody>
                    <a:bodyPr/>
                    <a:lstStyle/>
                    <a:p>
                      <a:pPr algn="ctr"/>
                      <a:r>
                        <a:rPr lang="en-GB" sz="2400" b="1" dirty="0"/>
                        <a:t>0</a:t>
                      </a:r>
                    </a:p>
                  </a:txBody>
                  <a:tcPr/>
                </a:tc>
                <a:tc>
                  <a:txBody>
                    <a:bodyPr/>
                    <a:lstStyle/>
                    <a:p>
                      <a:pPr algn="ctr"/>
                      <a:endParaRPr lang="en-GB" sz="2400" b="1" dirty="0"/>
                    </a:p>
                  </a:txBody>
                  <a:tcPr/>
                </a:tc>
                <a:tc>
                  <a:txBody>
                    <a:bodyPr/>
                    <a:lstStyle/>
                    <a:p>
                      <a:pPr algn="ctr"/>
                      <a:endParaRPr lang="en-GB" sz="2400" b="1" dirty="0"/>
                    </a:p>
                  </a:txBody>
                  <a:tcPr/>
                </a:tc>
                <a:extLst>
                  <a:ext uri="{0D108BD9-81ED-4DB2-BD59-A6C34878D82A}">
                    <a16:rowId xmlns:a16="http://schemas.microsoft.com/office/drawing/2014/main" val="10007"/>
                  </a:ext>
                </a:extLst>
              </a:tr>
            </a:tbl>
          </a:graphicData>
        </a:graphic>
      </p:graphicFrame>
      <p:pic>
        <p:nvPicPr>
          <p:cNvPr id="6" name="Picture 5"/>
          <p:cNvPicPr>
            <a:picLocks noChangeAspect="1"/>
          </p:cNvPicPr>
          <p:nvPr/>
        </p:nvPicPr>
        <p:blipFill rotWithShape="1">
          <a:blip r:embed="rId2">
            <a:clrChange>
              <a:clrFrom>
                <a:srgbClr val="FFFFFF"/>
              </a:clrFrom>
              <a:clrTo>
                <a:srgbClr val="FFFFFF">
                  <a:alpha val="0"/>
                </a:srgbClr>
              </a:clrTo>
            </a:clrChange>
          </a:blip>
          <a:srcRect l="21181"/>
          <a:stretch/>
        </p:blipFill>
        <p:spPr>
          <a:xfrm>
            <a:off x="5375968" y="236765"/>
            <a:ext cx="6655986" cy="2787286"/>
          </a:xfrm>
          <a:prstGeom prst="rect">
            <a:avLst/>
          </a:prstGeom>
        </p:spPr>
      </p:pic>
    </p:spTree>
    <p:extLst>
      <p:ext uri="{BB962C8B-B14F-4D97-AF65-F5344CB8AC3E}">
        <p14:creationId xmlns:p14="http://schemas.microsoft.com/office/powerpoint/2010/main" val="343263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JK flip flop</a:t>
            </a:r>
          </a:p>
        </p:txBody>
      </p:sp>
      <p:sp>
        <p:nvSpPr>
          <p:cNvPr id="3" name="Content Placeholder 2"/>
          <p:cNvSpPr>
            <a:spLocks noGrp="1"/>
          </p:cNvSpPr>
          <p:nvPr>
            <p:ph idx="1"/>
          </p:nvPr>
        </p:nvSpPr>
        <p:spPr/>
        <p:txBody>
          <a:bodyPr>
            <a:normAutofit/>
          </a:bodyPr>
          <a:lstStyle/>
          <a:p>
            <a:r>
              <a:rPr lang="en-GB" dirty="0"/>
              <a:t>Because SR flip flop cannot have S as 1 and R as 1  at the same time. </a:t>
            </a:r>
          </a:p>
          <a:p>
            <a:r>
              <a:rPr lang="en-GB" dirty="0"/>
              <a:t>We can use JK flip flop.</a:t>
            </a:r>
          </a:p>
          <a:p>
            <a:endParaRPr lang="en-GB" dirty="0"/>
          </a:p>
          <a:p>
            <a:r>
              <a:rPr lang="en-GB" dirty="0"/>
              <a:t>The other reason we use JK is because with SR we are not sure what states the inputs are and if they even arrive at the same time. </a:t>
            </a:r>
          </a:p>
          <a:p>
            <a:endParaRPr lang="en-GB" dirty="0"/>
          </a:p>
          <a:p>
            <a:r>
              <a:rPr lang="en-GB" dirty="0"/>
              <a:t> </a:t>
            </a:r>
          </a:p>
          <a:p>
            <a:endParaRPr lang="en-GB" dirty="0"/>
          </a:p>
          <a:p>
            <a:endParaRPr lang="en-GB" dirty="0"/>
          </a:p>
        </p:txBody>
      </p:sp>
    </p:spTree>
    <p:extLst>
      <p:ext uri="{BB962C8B-B14F-4D97-AF65-F5344CB8AC3E}">
        <p14:creationId xmlns:p14="http://schemas.microsoft.com/office/powerpoint/2010/main" val="1701989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JK flip flop</a:t>
            </a:r>
          </a:p>
        </p:txBody>
      </p:sp>
      <p:sp>
        <p:nvSpPr>
          <p:cNvPr id="3" name="Content Placeholder 2"/>
          <p:cNvSpPr>
            <a:spLocks noGrp="1"/>
          </p:cNvSpPr>
          <p:nvPr>
            <p:ph idx="1"/>
          </p:nvPr>
        </p:nvSpPr>
        <p:spPr/>
        <p:txBody>
          <a:bodyPr>
            <a:normAutofit lnSpcReduction="10000"/>
          </a:bodyPr>
          <a:lstStyle/>
          <a:p>
            <a:r>
              <a:rPr lang="en-GB" dirty="0"/>
              <a:t>Task: (you can use the video to help you)</a:t>
            </a:r>
          </a:p>
          <a:p>
            <a:r>
              <a:rPr lang="en-GB" dirty="0"/>
              <a:t>At least 5 minute presentation / video </a:t>
            </a:r>
          </a:p>
          <a:p>
            <a:endParaRPr lang="en-GB" dirty="0"/>
          </a:p>
          <a:p>
            <a:r>
              <a:rPr lang="en-GB" dirty="0"/>
              <a:t>1: Draw a circuit diagram for a JK flip flop </a:t>
            </a:r>
          </a:p>
          <a:p>
            <a:r>
              <a:rPr lang="en-GB" dirty="0"/>
              <a:t>2: Draw a truth table for JK flip flop </a:t>
            </a:r>
          </a:p>
          <a:p>
            <a:r>
              <a:rPr lang="en-GB" dirty="0"/>
              <a:t>3: Can you use any gates for JK flip flop?</a:t>
            </a:r>
          </a:p>
          <a:p>
            <a:r>
              <a:rPr lang="en-GB" dirty="0"/>
              <a:t>4: What is a clock pulse and why do do we need it?</a:t>
            </a:r>
          </a:p>
          <a:p>
            <a:r>
              <a:rPr lang="en-GB" dirty="0"/>
              <a:t>5: How can you convert SR flip flop to JK?</a:t>
            </a:r>
          </a:p>
          <a:p>
            <a:r>
              <a:rPr lang="en-GB" dirty="0"/>
              <a:t>6: What does JK actually stand for?</a:t>
            </a:r>
          </a:p>
          <a:p>
            <a:endParaRPr lang="en-GB" dirty="0"/>
          </a:p>
          <a:p>
            <a:endParaRPr lang="en-GB" dirty="0"/>
          </a:p>
          <a:p>
            <a:endParaRPr lang="en-GB" dirty="0"/>
          </a:p>
          <a:p>
            <a:r>
              <a:rPr lang="en-GB" dirty="0"/>
              <a:t> </a:t>
            </a:r>
          </a:p>
          <a:p>
            <a:endParaRPr lang="en-GB" dirty="0"/>
          </a:p>
          <a:p>
            <a:endParaRPr lang="en-GB" dirty="0"/>
          </a:p>
        </p:txBody>
      </p:sp>
    </p:spTree>
    <p:extLst>
      <p:ext uri="{BB962C8B-B14F-4D97-AF65-F5344CB8AC3E}">
        <p14:creationId xmlns:p14="http://schemas.microsoft.com/office/powerpoint/2010/main" val="1156529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JK flip flop</a:t>
            </a:r>
          </a:p>
        </p:txBody>
      </p:sp>
      <p:sp>
        <p:nvSpPr>
          <p:cNvPr id="3" name="Content Placeholder 2"/>
          <p:cNvSpPr>
            <a:spLocks noGrp="1"/>
          </p:cNvSpPr>
          <p:nvPr>
            <p:ph idx="1"/>
          </p:nvPr>
        </p:nvSpPr>
        <p:spPr/>
        <p:txBody>
          <a:bodyPr/>
          <a:lstStyle/>
          <a:p>
            <a:r>
              <a:rPr lang="en-GB" dirty="0"/>
              <a:t>Because SR flip flop cannot have S as 1 and R as 1  at the same time. We can use JK flip flop. </a:t>
            </a:r>
          </a:p>
          <a:p>
            <a:endParaRPr lang="en-GB" dirty="0"/>
          </a:p>
          <a:p>
            <a:endParaRPr lang="en-GB" dirty="0"/>
          </a:p>
        </p:txBody>
      </p:sp>
      <p:pic>
        <p:nvPicPr>
          <p:cNvPr id="4" name="JK Flip Fl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82256"/>
            <a:ext cx="11079126" cy="5539563"/>
          </a:xfrm>
          <a:prstGeom prst="rect">
            <a:avLst/>
          </a:prstGeom>
        </p:spPr>
      </p:pic>
    </p:spTree>
    <p:extLst>
      <p:ext uri="{BB962C8B-B14F-4D97-AF65-F5344CB8AC3E}">
        <p14:creationId xmlns:p14="http://schemas.microsoft.com/office/powerpoint/2010/main" val="16659741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Boolean Algebra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t>Have a look at this OR gate and its truth table. </a:t>
                </a:r>
              </a:p>
              <a:p>
                <a:r>
                  <a:rPr lang="en-GB" dirty="0"/>
                  <a:t>Lets say the output value is x</a:t>
                </a:r>
              </a:p>
              <a:p>
                <a:r>
                  <a:rPr lang="en-GB" dirty="0"/>
                  <a:t>Then  </a:t>
                </a:r>
              </a:p>
              <a:p>
                <a:pPr/>
                <a14:m>
                  <m:oMathPara xmlns:m="http://schemas.openxmlformats.org/officeDocument/2006/math">
                    <m:oMathParaPr>
                      <m:jc m:val="left"/>
                    </m:oMathParaPr>
                    <m:oMath xmlns:m="http://schemas.openxmlformats.org/officeDocument/2006/math">
                      <m:r>
                        <a:rPr lang="en-GB" b="0" i="1" smtClean="0">
                          <a:latin typeface="Cambria Math" charset="0"/>
                        </a:rPr>
                        <m:t>𝑥</m:t>
                      </m:r>
                      <m:r>
                        <a:rPr lang="en-GB" b="0" i="1" smtClean="0">
                          <a:latin typeface="Cambria Math" charset="0"/>
                        </a:rPr>
                        <m:t>= </m:t>
                      </m:r>
                      <m:acc>
                        <m:accPr>
                          <m:chr m:val="̅"/>
                          <m:ctrlPr>
                            <a:rPr lang="en-GB" b="0" i="1" smtClean="0">
                              <a:latin typeface="Cambria Math" panose="02040503050406030204" pitchFamily="18" charset="0"/>
                            </a:rPr>
                          </m:ctrlPr>
                        </m:accPr>
                        <m:e>
                          <m:r>
                            <a:rPr lang="en-GB" b="0" i="1" smtClean="0">
                              <a:latin typeface="Cambria Math" charset="0"/>
                            </a:rPr>
                            <m:t>𝐴</m:t>
                          </m:r>
                        </m:e>
                      </m:acc>
                      <m:r>
                        <a:rPr lang="en-GB" b="0" i="1" smtClean="0">
                          <a:latin typeface="Cambria Math" charset="0"/>
                        </a:rPr>
                        <m:t>.</m:t>
                      </m:r>
                      <m:r>
                        <a:rPr lang="en-GB" b="0" i="1" smtClean="0">
                          <a:latin typeface="Cambria Math" charset="0"/>
                        </a:rPr>
                        <m:t>𝐵</m:t>
                      </m:r>
                      <m:r>
                        <a:rPr lang="en-GB" b="0" i="1" smtClean="0">
                          <a:latin typeface="Cambria Math" charset="0"/>
                        </a:rPr>
                        <m:t>+</m:t>
                      </m:r>
                      <m:r>
                        <a:rPr lang="en-GB" b="0" i="1" smtClean="0">
                          <a:latin typeface="Cambria Math" charset="0"/>
                        </a:rPr>
                        <m:t>𝐴</m:t>
                      </m:r>
                      <m:r>
                        <a:rPr lang="en-GB" b="0" i="1" smtClean="0">
                          <a:latin typeface="Cambria Math" charset="0"/>
                        </a:rPr>
                        <m:t>.</m:t>
                      </m:r>
                      <m:acc>
                        <m:accPr>
                          <m:chr m:val="̅"/>
                          <m:ctrlPr>
                            <a:rPr lang="en-GB" b="0" i="1" smtClean="0">
                              <a:latin typeface="Cambria Math" panose="02040503050406030204" pitchFamily="18" charset="0"/>
                            </a:rPr>
                          </m:ctrlPr>
                        </m:accPr>
                        <m:e>
                          <m:r>
                            <a:rPr lang="en-GB" b="0" i="1" smtClean="0">
                              <a:latin typeface="Cambria Math" charset="0"/>
                            </a:rPr>
                            <m:t>𝐵</m:t>
                          </m:r>
                        </m:e>
                      </m:acc>
                      <m:r>
                        <a:rPr lang="en-GB" b="0" i="1" smtClean="0">
                          <a:latin typeface="Cambria Math" charset="0"/>
                        </a:rPr>
                        <m:t>+</m:t>
                      </m:r>
                      <m:r>
                        <a:rPr lang="en-GB" b="0" i="1" smtClean="0">
                          <a:latin typeface="Cambria Math" charset="0"/>
                        </a:rPr>
                        <m:t>𝐴</m:t>
                      </m:r>
                      <m:r>
                        <a:rPr lang="en-GB" b="0" i="1" smtClean="0">
                          <a:latin typeface="Cambria Math" charset="0"/>
                        </a:rPr>
                        <m:t> . </m:t>
                      </m:r>
                      <m:r>
                        <a:rPr lang="en-GB" b="0" i="1" smtClean="0">
                          <a:latin typeface="Cambria Math" charset="0"/>
                        </a:rPr>
                        <m:t>𝐵</m:t>
                      </m:r>
                    </m:oMath>
                  </m:oMathPara>
                </a14:m>
                <a:endParaRPr lang="en-GB" dirty="0"/>
              </a:p>
              <a:p>
                <a:r>
                  <a:rPr lang="en-GB" dirty="0"/>
                  <a:t>In English. </a:t>
                </a:r>
              </a:p>
              <a:p>
                <a:r>
                  <a:rPr lang="en-GB" dirty="0"/>
                  <a:t>X will be true if:</a:t>
                </a:r>
              </a:p>
              <a:p>
                <a:r>
                  <a:rPr lang="en-GB" dirty="0"/>
                  <a:t>A is False and B is True : </a:t>
                </a:r>
                <a14:m>
                  <m:oMath xmlns:m="http://schemas.openxmlformats.org/officeDocument/2006/math">
                    <m:acc>
                      <m:accPr>
                        <m:chr m:val="̅"/>
                        <m:ctrlPr>
                          <a:rPr lang="en-GB" i="1">
                            <a:latin typeface="Cambria Math" panose="02040503050406030204" pitchFamily="18" charset="0"/>
                          </a:rPr>
                        </m:ctrlPr>
                      </m:accPr>
                      <m:e>
                        <m:r>
                          <a:rPr lang="en-GB" i="1">
                            <a:latin typeface="Cambria Math" charset="0"/>
                          </a:rPr>
                          <m:t>𝐴</m:t>
                        </m:r>
                      </m:e>
                    </m:acc>
                    <m:r>
                      <a:rPr lang="en-GB" i="1">
                        <a:latin typeface="Cambria Math" charset="0"/>
                      </a:rPr>
                      <m:t>.</m:t>
                    </m:r>
                    <m:r>
                      <a:rPr lang="en-GB" i="1">
                        <a:latin typeface="Cambria Math" charset="0"/>
                      </a:rPr>
                      <m:t>𝐵</m:t>
                    </m:r>
                  </m:oMath>
                </a14:m>
                <a:endParaRPr lang="en-GB" dirty="0"/>
              </a:p>
              <a:p>
                <a:r>
                  <a:rPr lang="en-GB" dirty="0"/>
                  <a:t>Or</a:t>
                </a:r>
              </a:p>
              <a:p>
                <a:r>
                  <a:rPr lang="en-GB" dirty="0"/>
                  <a:t>A is True and B is False : </a:t>
                </a:r>
                <a14:m>
                  <m:oMath xmlns:m="http://schemas.openxmlformats.org/officeDocument/2006/math">
                    <m:r>
                      <a:rPr lang="en-GB" i="1">
                        <a:latin typeface="Cambria Math" charset="0"/>
                      </a:rPr>
                      <m:t>𝐴</m:t>
                    </m:r>
                    <m:r>
                      <a:rPr lang="en-GB" i="1">
                        <a:latin typeface="Cambria Math" charset="0"/>
                      </a:rPr>
                      <m:t>.</m:t>
                    </m:r>
                    <m:acc>
                      <m:accPr>
                        <m:chr m:val="̅"/>
                        <m:ctrlPr>
                          <a:rPr lang="en-GB" i="1">
                            <a:latin typeface="Cambria Math" panose="02040503050406030204" pitchFamily="18" charset="0"/>
                          </a:rPr>
                        </m:ctrlPr>
                      </m:accPr>
                      <m:e>
                        <m:r>
                          <a:rPr lang="en-GB" i="1">
                            <a:latin typeface="Cambria Math" charset="0"/>
                          </a:rPr>
                          <m:t>𝐵</m:t>
                        </m:r>
                      </m:e>
                    </m:acc>
                  </m:oMath>
                </a14:m>
                <a:endParaRPr lang="en-GB" dirty="0"/>
              </a:p>
              <a:p>
                <a:r>
                  <a:rPr lang="en-GB" dirty="0"/>
                  <a:t>Or</a:t>
                </a:r>
              </a:p>
              <a:p>
                <a:r>
                  <a:rPr lang="en-GB" dirty="0"/>
                  <a:t>A is True and B is True : </a:t>
                </a:r>
                <a14:m>
                  <m:oMath xmlns:m="http://schemas.openxmlformats.org/officeDocument/2006/math">
                    <m:r>
                      <a:rPr lang="en-GB" i="1">
                        <a:latin typeface="Cambria Math" charset="0"/>
                      </a:rPr>
                      <m:t>𝐴</m:t>
                    </m:r>
                    <m:r>
                      <a:rPr lang="en-GB" i="1">
                        <a:latin typeface="Cambria Math" charset="0"/>
                      </a:rPr>
                      <m:t> . </m:t>
                    </m:r>
                    <m:r>
                      <a:rPr lang="en-GB" i="1">
                        <a:latin typeface="Cambria Math" charset="0"/>
                      </a:rPr>
                      <m:t>𝐵</m:t>
                    </m:r>
                  </m:oMath>
                </a14:m>
                <a:endParaRPr lang="en-GB" dirty="0"/>
              </a:p>
              <a:p>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00" t="-1624"/>
                </a:stretch>
              </a:blipFill>
            </p:spPr>
            <p:txBody>
              <a:bodyPr/>
              <a:lstStyle/>
              <a:p>
                <a:r>
                  <a:rPr lang="en-GB">
                    <a:noFill/>
                  </a:rPr>
                  <a:t> </a:t>
                </a:r>
              </a:p>
            </p:txBody>
          </p:sp>
        </mc:Fallback>
      </mc:AlternateContent>
      <p:graphicFrame>
        <p:nvGraphicFramePr>
          <p:cNvPr id="4" name="Table 3"/>
          <p:cNvGraphicFramePr>
            <a:graphicFrameLocks noGrp="1"/>
          </p:cNvGraphicFramePr>
          <p:nvPr/>
        </p:nvGraphicFramePr>
        <p:xfrm>
          <a:off x="7525127" y="130440"/>
          <a:ext cx="4496752" cy="2895600"/>
        </p:xfrm>
        <a:graphic>
          <a:graphicData uri="http://schemas.openxmlformats.org/drawingml/2006/table">
            <a:tbl>
              <a:tblPr firstRow="1" bandRow="1">
                <a:tableStyleId>{00A15C55-8517-42AA-B614-E9B94910E393}</a:tableStyleId>
              </a:tblPr>
              <a:tblGrid>
                <a:gridCol w="1514792">
                  <a:extLst>
                    <a:ext uri="{9D8B030D-6E8A-4147-A177-3AD203B41FA5}">
                      <a16:colId xmlns:a16="http://schemas.microsoft.com/office/drawing/2014/main" val="20000"/>
                    </a:ext>
                  </a:extLst>
                </a:gridCol>
                <a:gridCol w="1497330">
                  <a:extLst>
                    <a:ext uri="{9D8B030D-6E8A-4147-A177-3AD203B41FA5}">
                      <a16:colId xmlns:a16="http://schemas.microsoft.com/office/drawing/2014/main" val="20001"/>
                    </a:ext>
                  </a:extLst>
                </a:gridCol>
                <a:gridCol w="1484630">
                  <a:extLst>
                    <a:ext uri="{9D8B030D-6E8A-4147-A177-3AD203B41FA5}">
                      <a16:colId xmlns:a16="http://schemas.microsoft.com/office/drawing/2014/main" val="20002"/>
                    </a:ext>
                  </a:extLst>
                </a:gridCol>
              </a:tblGrid>
              <a:tr h="370840">
                <a:tc>
                  <a:txBody>
                    <a:bodyPr/>
                    <a:lstStyle/>
                    <a:p>
                      <a:pPr algn="ctr"/>
                      <a:r>
                        <a:rPr lang="en-GB" sz="3200" dirty="0"/>
                        <a:t>Input A</a:t>
                      </a:r>
                    </a:p>
                  </a:txBody>
                  <a:tcPr/>
                </a:tc>
                <a:tc>
                  <a:txBody>
                    <a:bodyPr/>
                    <a:lstStyle/>
                    <a:p>
                      <a:pPr algn="ctr"/>
                      <a:r>
                        <a:rPr lang="en-GB" sz="3200" dirty="0"/>
                        <a:t>Input B</a:t>
                      </a:r>
                    </a:p>
                  </a:txBody>
                  <a:tcPr/>
                </a:tc>
                <a:tc>
                  <a:txBody>
                    <a:bodyPr/>
                    <a:lstStyle/>
                    <a:p>
                      <a:pPr algn="ctr"/>
                      <a:r>
                        <a:rPr lang="en-GB" sz="3200" dirty="0"/>
                        <a:t>Output</a:t>
                      </a:r>
                    </a:p>
                  </a:txBody>
                  <a:tcPr/>
                </a:tc>
                <a:extLst>
                  <a:ext uri="{0D108BD9-81ED-4DB2-BD59-A6C34878D82A}">
                    <a16:rowId xmlns:a16="http://schemas.microsoft.com/office/drawing/2014/main" val="10000"/>
                  </a:ext>
                </a:extLst>
              </a:tr>
              <a:tr h="370840">
                <a:tc>
                  <a:txBody>
                    <a:bodyPr/>
                    <a:lstStyle/>
                    <a:p>
                      <a:pPr algn="ctr"/>
                      <a:r>
                        <a:rPr lang="en-GB" sz="3200" dirty="0"/>
                        <a:t>0</a:t>
                      </a:r>
                    </a:p>
                  </a:txBody>
                  <a:tcPr/>
                </a:tc>
                <a:tc>
                  <a:txBody>
                    <a:bodyPr/>
                    <a:lstStyle/>
                    <a:p>
                      <a:pPr algn="ctr"/>
                      <a:r>
                        <a:rPr lang="en-GB" sz="3200" dirty="0"/>
                        <a:t>0</a:t>
                      </a:r>
                    </a:p>
                  </a:txBody>
                  <a:tcPr/>
                </a:tc>
                <a:tc>
                  <a:txBody>
                    <a:bodyPr/>
                    <a:lstStyle/>
                    <a:p>
                      <a:pPr algn="ctr"/>
                      <a:r>
                        <a:rPr lang="en-GB" sz="3200" dirty="0"/>
                        <a:t>0</a:t>
                      </a:r>
                    </a:p>
                  </a:txBody>
                  <a:tcPr/>
                </a:tc>
                <a:extLst>
                  <a:ext uri="{0D108BD9-81ED-4DB2-BD59-A6C34878D82A}">
                    <a16:rowId xmlns:a16="http://schemas.microsoft.com/office/drawing/2014/main" val="10001"/>
                  </a:ext>
                </a:extLst>
              </a:tr>
              <a:tr h="370840">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extLst>
                  <a:ext uri="{0D108BD9-81ED-4DB2-BD59-A6C34878D82A}">
                    <a16:rowId xmlns:a16="http://schemas.microsoft.com/office/drawing/2014/main" val="10002"/>
                  </a:ext>
                </a:extLst>
              </a:tr>
              <a:tr h="370840">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extLst>
                  <a:ext uri="{0D108BD9-81ED-4DB2-BD59-A6C34878D82A}">
                    <a16:rowId xmlns:a16="http://schemas.microsoft.com/office/drawing/2014/main" val="10003"/>
                  </a:ext>
                </a:extLst>
              </a:tr>
              <a:tr h="370840">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dirty="0"/>
                        <a:t>1</a:t>
                      </a:r>
                    </a:p>
                  </a:txBody>
                  <a:tcPr/>
                </a:tc>
                <a:extLst>
                  <a:ext uri="{0D108BD9-81ED-4DB2-BD59-A6C34878D82A}">
                    <a16:rowId xmlns:a16="http://schemas.microsoft.com/office/drawing/2014/main" val="10004"/>
                  </a:ext>
                </a:extLst>
              </a:tr>
            </a:tbl>
          </a:graphicData>
        </a:graphic>
      </p:graphicFrame>
      <p:pic>
        <p:nvPicPr>
          <p:cNvPr id="5" name="Picture 4"/>
          <p:cNvPicPr>
            <a:picLocks noChangeAspect="1"/>
          </p:cNvPicPr>
          <p:nvPr/>
        </p:nvPicPr>
        <p:blipFill rotWithShape="1">
          <a:blip r:embed="rId3"/>
          <a:srcRect b="9667"/>
          <a:stretch/>
        </p:blipFill>
        <p:spPr>
          <a:xfrm>
            <a:off x="6929968" y="3454400"/>
            <a:ext cx="4698062" cy="3200400"/>
          </a:xfrm>
          <a:prstGeom prst="rect">
            <a:avLst/>
          </a:prstGeom>
        </p:spPr>
      </p:pic>
    </p:spTree>
    <p:extLst>
      <p:ext uri="{BB962C8B-B14F-4D97-AF65-F5344CB8AC3E}">
        <p14:creationId xmlns:p14="http://schemas.microsoft.com/office/powerpoint/2010/main" val="313862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Task </a:t>
            </a:r>
          </a:p>
        </p:txBody>
      </p:sp>
      <p:sp>
        <p:nvSpPr>
          <p:cNvPr id="3" name="Content Placeholder 2"/>
          <p:cNvSpPr>
            <a:spLocks noGrp="1"/>
          </p:cNvSpPr>
          <p:nvPr>
            <p:ph idx="1"/>
          </p:nvPr>
        </p:nvSpPr>
        <p:spPr/>
        <p:txBody>
          <a:bodyPr/>
          <a:lstStyle/>
          <a:p>
            <a:r>
              <a:rPr lang="en-GB" dirty="0"/>
              <a:t>Draw a logic circuit.</a:t>
            </a:r>
          </a:p>
          <a:p>
            <a:r>
              <a:rPr lang="en-GB" dirty="0"/>
              <a:t>Give it to someone </a:t>
            </a:r>
          </a:p>
          <a:p>
            <a:r>
              <a:rPr lang="en-GB" dirty="0"/>
              <a:t>They have to write the Boolean algebra to it </a:t>
            </a:r>
          </a:p>
          <a:p>
            <a:endParaRPr lang="en-GB" dirty="0"/>
          </a:p>
          <a:p>
            <a:r>
              <a:rPr lang="en-GB" dirty="0"/>
              <a:t>Check out worked example 18.02 on page 276</a:t>
            </a:r>
          </a:p>
        </p:txBody>
      </p:sp>
    </p:spTree>
    <p:extLst>
      <p:ext uri="{BB962C8B-B14F-4D97-AF65-F5344CB8AC3E}">
        <p14:creationId xmlns:p14="http://schemas.microsoft.com/office/powerpoint/2010/main" val="3290435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250F-059F-8F43-B506-C673653EADC8}"/>
              </a:ext>
            </a:extLst>
          </p:cNvPr>
          <p:cNvSpPr>
            <a:spLocks noGrp="1"/>
          </p:cNvSpPr>
          <p:nvPr>
            <p:ph type="title"/>
          </p:nvPr>
        </p:nvSpPr>
        <p:spPr/>
        <p:txBody>
          <a:bodyPr>
            <a:normAutofit fontScale="90000"/>
          </a:bodyPr>
          <a:lstStyle/>
          <a:p>
            <a:r>
              <a:rPr lang="en-US" b="1" dirty="0"/>
              <a:t>15.2 Boolean Algebra and Logic Circuits </a:t>
            </a:r>
            <a:endParaRPr lang="en-GB" dirty="0"/>
          </a:p>
        </p:txBody>
      </p:sp>
      <p:sp>
        <p:nvSpPr>
          <p:cNvPr id="3" name="Content Placeholder 2">
            <a:extLst>
              <a:ext uri="{FF2B5EF4-FFF2-40B4-BE49-F238E27FC236}">
                <a16:creationId xmlns:a16="http://schemas.microsoft.com/office/drawing/2014/main" id="{A1E42860-424A-8945-8A10-4CB82DBA7600}"/>
              </a:ext>
            </a:extLst>
          </p:cNvPr>
          <p:cNvSpPr>
            <a:spLocks noGrp="1"/>
          </p:cNvSpPr>
          <p:nvPr>
            <p:ph idx="1"/>
          </p:nvPr>
        </p:nvSpPr>
        <p:spPr>
          <a:solidFill>
            <a:schemeClr val="accent2"/>
          </a:solidFill>
        </p:spPr>
        <p:txBody>
          <a:bodyPr/>
          <a:lstStyle/>
          <a:p>
            <a:r>
              <a:rPr lang="en-US" dirty="0"/>
              <a:t>4. Show understanding of Karnaugh maps (K-map) </a:t>
            </a:r>
          </a:p>
          <a:p>
            <a:r>
              <a:rPr lang="en-US" dirty="0"/>
              <a:t>11. Understand of the benefits of using Karnaugh maps Solve logic problems using Karnaugh maps </a:t>
            </a:r>
          </a:p>
          <a:p>
            <a:endParaRPr lang="en-GB" dirty="0"/>
          </a:p>
          <a:p>
            <a:endParaRPr lang="en-GB" dirty="0"/>
          </a:p>
          <a:p>
            <a:r>
              <a:rPr lang="en-US" dirty="0"/>
              <a:t>Understand : What are Karnaugh maps</a:t>
            </a:r>
          </a:p>
          <a:p>
            <a:endParaRPr lang="en-US" dirty="0"/>
          </a:p>
          <a:p>
            <a:r>
              <a:rPr lang="en-US" dirty="0"/>
              <a:t>Able : Write a Karnaugh map </a:t>
            </a:r>
          </a:p>
          <a:p>
            <a:endParaRPr lang="en-US" dirty="0"/>
          </a:p>
          <a:p>
            <a:r>
              <a:rPr lang="en-US" dirty="0"/>
              <a:t>Answer : How are K-maps used to simplify Boolean algebra</a:t>
            </a:r>
          </a:p>
          <a:p>
            <a:endParaRPr lang="en-GB" dirty="0"/>
          </a:p>
        </p:txBody>
      </p:sp>
    </p:spTree>
    <p:extLst>
      <p:ext uri="{BB962C8B-B14F-4D97-AF65-F5344CB8AC3E}">
        <p14:creationId xmlns:p14="http://schemas.microsoft.com/office/powerpoint/2010/main" val="3844032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OR</a:t>
            </a:r>
          </a:p>
        </p:txBody>
      </p:sp>
      <p:sp>
        <p:nvSpPr>
          <p:cNvPr id="3" name="Content Placeholder 2"/>
          <p:cNvSpPr>
            <a:spLocks noGrp="1"/>
          </p:cNvSpPr>
          <p:nvPr>
            <p:ph idx="1"/>
          </p:nvPr>
        </p:nvSpPr>
        <p:spPr/>
        <p:txBody>
          <a:bodyPr/>
          <a:lstStyle/>
          <a:p>
            <a:r>
              <a:rPr lang="en-GB" dirty="0"/>
              <a:t>Two inputs</a:t>
            </a:r>
          </a:p>
          <a:p>
            <a:r>
              <a:rPr lang="en-GB" dirty="0"/>
              <a:t>One output </a:t>
            </a:r>
          </a:p>
          <a:p>
            <a:r>
              <a:rPr lang="en-GB" dirty="0"/>
              <a:t>Input 1 OR Input 2 must be on for Output to be ON</a:t>
            </a:r>
          </a:p>
          <a:p>
            <a:r>
              <a:rPr lang="en-GB" dirty="0"/>
              <a:t>Written as A + B = Output </a:t>
            </a:r>
          </a:p>
          <a:p>
            <a:r>
              <a:rPr lang="en-GB" dirty="0"/>
              <a:t>(yes I know using + is stupid for OR)</a:t>
            </a:r>
          </a:p>
        </p:txBody>
      </p:sp>
      <p:graphicFrame>
        <p:nvGraphicFramePr>
          <p:cNvPr id="5" name="Table 4"/>
          <p:cNvGraphicFramePr>
            <a:graphicFrameLocks noGrp="1"/>
          </p:cNvGraphicFramePr>
          <p:nvPr/>
        </p:nvGraphicFramePr>
        <p:xfrm>
          <a:off x="186268" y="3454400"/>
          <a:ext cx="5757333" cy="3200400"/>
        </p:xfrm>
        <a:graphic>
          <a:graphicData uri="http://schemas.openxmlformats.org/drawingml/2006/table">
            <a:tbl>
              <a:tblPr firstRow="1" bandRow="1">
                <a:tableStyleId>{00A15C55-8517-42AA-B614-E9B94910E393}</a:tableStyleId>
              </a:tblPr>
              <a:tblGrid>
                <a:gridCol w="1794933">
                  <a:extLst>
                    <a:ext uri="{9D8B030D-6E8A-4147-A177-3AD203B41FA5}">
                      <a16:colId xmlns:a16="http://schemas.microsoft.com/office/drawing/2014/main" val="20000"/>
                    </a:ext>
                  </a:extLst>
                </a:gridCol>
                <a:gridCol w="1845734">
                  <a:extLst>
                    <a:ext uri="{9D8B030D-6E8A-4147-A177-3AD203B41FA5}">
                      <a16:colId xmlns:a16="http://schemas.microsoft.com/office/drawing/2014/main" val="20001"/>
                    </a:ext>
                  </a:extLst>
                </a:gridCol>
                <a:gridCol w="2116666">
                  <a:extLst>
                    <a:ext uri="{9D8B030D-6E8A-4147-A177-3AD203B41FA5}">
                      <a16:colId xmlns:a16="http://schemas.microsoft.com/office/drawing/2014/main" val="20002"/>
                    </a:ext>
                  </a:extLst>
                </a:gridCol>
              </a:tblGrid>
              <a:tr h="370840">
                <a:tc>
                  <a:txBody>
                    <a:bodyPr/>
                    <a:lstStyle/>
                    <a:p>
                      <a:pPr algn="ctr"/>
                      <a:r>
                        <a:rPr lang="en-GB" sz="3600" dirty="0"/>
                        <a:t>Input A</a:t>
                      </a:r>
                    </a:p>
                  </a:txBody>
                  <a:tcPr/>
                </a:tc>
                <a:tc>
                  <a:txBody>
                    <a:bodyPr/>
                    <a:lstStyle/>
                    <a:p>
                      <a:pPr algn="ctr"/>
                      <a:r>
                        <a:rPr lang="en-GB" sz="3600" dirty="0"/>
                        <a:t>Input B</a:t>
                      </a:r>
                    </a:p>
                  </a:txBody>
                  <a:tcPr/>
                </a:tc>
                <a:tc>
                  <a:txBody>
                    <a:bodyPr/>
                    <a:lstStyle/>
                    <a:p>
                      <a:pPr algn="ctr"/>
                      <a:r>
                        <a:rPr lang="en-GB" sz="3600" dirty="0"/>
                        <a:t>Output</a:t>
                      </a:r>
                    </a:p>
                  </a:txBody>
                  <a:tcPr/>
                </a:tc>
                <a:extLst>
                  <a:ext uri="{0D108BD9-81ED-4DB2-BD59-A6C34878D82A}">
                    <a16:rowId xmlns:a16="http://schemas.microsoft.com/office/drawing/2014/main" val="10000"/>
                  </a:ext>
                </a:extLst>
              </a:tr>
              <a:tr h="370840">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dirty="0"/>
                        <a:t>0</a:t>
                      </a:r>
                    </a:p>
                  </a:txBody>
                  <a:tcPr/>
                </a:tc>
                <a:extLst>
                  <a:ext uri="{0D108BD9-81ED-4DB2-BD59-A6C34878D82A}">
                    <a16:rowId xmlns:a16="http://schemas.microsoft.com/office/drawing/2014/main" val="10001"/>
                  </a:ext>
                </a:extLst>
              </a:tr>
              <a:tr h="370840">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dirty="0"/>
                        <a:t>1</a:t>
                      </a:r>
                    </a:p>
                  </a:txBody>
                  <a:tcPr/>
                </a:tc>
                <a:extLst>
                  <a:ext uri="{0D108BD9-81ED-4DB2-BD59-A6C34878D82A}">
                    <a16:rowId xmlns:a16="http://schemas.microsoft.com/office/drawing/2014/main" val="10002"/>
                  </a:ext>
                </a:extLst>
              </a:tr>
              <a:tr h="370840">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dirty="0"/>
                        <a:t>1</a:t>
                      </a:r>
                    </a:p>
                  </a:txBody>
                  <a:tcPr/>
                </a:tc>
                <a:extLst>
                  <a:ext uri="{0D108BD9-81ED-4DB2-BD59-A6C34878D82A}">
                    <a16:rowId xmlns:a16="http://schemas.microsoft.com/office/drawing/2014/main" val="10003"/>
                  </a:ext>
                </a:extLst>
              </a:tr>
              <a:tr h="370840">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dirty="0"/>
                        <a:t>1</a:t>
                      </a:r>
                    </a:p>
                  </a:txBody>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rotWithShape="1">
          <a:blip r:embed="rId2"/>
          <a:srcRect b="9667"/>
          <a:stretch/>
        </p:blipFill>
        <p:spPr>
          <a:xfrm>
            <a:off x="6929968" y="3454400"/>
            <a:ext cx="4698062" cy="3200400"/>
          </a:xfrm>
          <a:prstGeom prst="rect">
            <a:avLst/>
          </a:prstGeom>
        </p:spPr>
      </p:pic>
    </p:spTree>
    <p:extLst>
      <p:ext uri="{BB962C8B-B14F-4D97-AF65-F5344CB8AC3E}">
        <p14:creationId xmlns:p14="http://schemas.microsoft.com/office/powerpoint/2010/main" val="165177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Karnaugh Maps (K maps)</a:t>
            </a:r>
          </a:p>
        </p:txBody>
      </p:sp>
      <p:sp>
        <p:nvSpPr>
          <p:cNvPr id="3" name="Content Placeholder 2"/>
          <p:cNvSpPr>
            <a:spLocks noGrp="1"/>
          </p:cNvSpPr>
          <p:nvPr>
            <p:ph idx="1"/>
          </p:nvPr>
        </p:nvSpPr>
        <p:spPr/>
        <p:txBody>
          <a:bodyPr/>
          <a:lstStyle/>
          <a:p>
            <a:r>
              <a:rPr lang="en-GB" dirty="0"/>
              <a:t>A Karnaugh map is just a simple way to represent Boolean algebra. </a:t>
            </a:r>
          </a:p>
          <a:p>
            <a:endParaRPr lang="en-GB" dirty="0"/>
          </a:p>
          <a:p>
            <a:r>
              <a:rPr lang="en-GB" dirty="0"/>
              <a:t>There are some rules:</a:t>
            </a:r>
          </a:p>
          <a:p>
            <a:pPr marL="514350" indent="-514350">
              <a:buFont typeface="+mj-lt"/>
              <a:buAutoNum type="arabicPeriod"/>
            </a:pPr>
            <a:r>
              <a:rPr lang="en-GB" dirty="0"/>
              <a:t>We only care about cells with 1s </a:t>
            </a:r>
          </a:p>
          <a:p>
            <a:pPr marL="514350" indent="-514350">
              <a:buFont typeface="+mj-lt"/>
              <a:buAutoNum type="arabicPeriod"/>
            </a:pPr>
            <a:r>
              <a:rPr lang="en-GB" dirty="0"/>
              <a:t>If cells have a 1, group them with a rectangle </a:t>
            </a:r>
          </a:p>
          <a:p>
            <a:pPr marL="514350" indent="-514350">
              <a:buFont typeface="+mj-lt"/>
              <a:buAutoNum type="arabicPeriod"/>
            </a:pPr>
            <a:r>
              <a:rPr lang="en-GB" dirty="0"/>
              <a:t>Each group should be as large as possible </a:t>
            </a:r>
          </a:p>
          <a:p>
            <a:pPr marL="514350" indent="-514350">
              <a:buFont typeface="+mj-lt"/>
              <a:buAutoNum type="arabicPeriod"/>
            </a:pPr>
            <a:r>
              <a:rPr lang="en-GB" dirty="0"/>
              <a:t>Group can overlap </a:t>
            </a:r>
          </a:p>
          <a:p>
            <a:pPr marL="514350" indent="-514350">
              <a:buFont typeface="+mj-lt"/>
              <a:buAutoNum type="arabicPeriod"/>
            </a:pPr>
            <a:r>
              <a:rPr lang="en-GB" dirty="0"/>
              <a:t>Groups must be powers of 2, (2,4,8,16,32,64</a:t>
            </a:r>
            <a:r>
              <a:rPr lang="mr-IN" dirty="0"/>
              <a:t>…</a:t>
            </a:r>
            <a:r>
              <a:rPr lang="en-GB" dirty="0"/>
              <a:t>.)</a:t>
            </a:r>
          </a:p>
          <a:p>
            <a:pPr marL="514350" indent="-514350">
              <a:buFont typeface="+mj-lt"/>
              <a:buAutoNum type="arabicPeriod"/>
            </a:pPr>
            <a:r>
              <a:rPr lang="en-GB" dirty="0"/>
              <a:t>Only one variable can change when drawing out the map</a:t>
            </a:r>
          </a:p>
        </p:txBody>
      </p:sp>
    </p:spTree>
    <p:extLst>
      <p:ext uri="{BB962C8B-B14F-4D97-AF65-F5344CB8AC3E}">
        <p14:creationId xmlns:p14="http://schemas.microsoft.com/office/powerpoint/2010/main" val="1274611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OR gate Karnaugh </a:t>
            </a:r>
          </a:p>
        </p:txBody>
      </p:sp>
      <p:sp>
        <p:nvSpPr>
          <p:cNvPr id="3" name="Content Placeholder 2"/>
          <p:cNvSpPr>
            <a:spLocks noGrp="1"/>
          </p:cNvSpPr>
          <p:nvPr>
            <p:ph idx="1"/>
          </p:nvPr>
        </p:nvSpPr>
        <p:spPr/>
        <p:txBody>
          <a:bodyPr/>
          <a:lstStyle/>
          <a:p>
            <a:endParaRPr lang="en-GB" dirty="0"/>
          </a:p>
          <a:p>
            <a:endParaRPr lang="en-GB" dirty="0"/>
          </a:p>
        </p:txBody>
      </p:sp>
      <p:graphicFrame>
        <p:nvGraphicFramePr>
          <p:cNvPr id="4" name="Table 3"/>
          <p:cNvGraphicFramePr>
            <a:graphicFrameLocks noGrp="1"/>
          </p:cNvGraphicFramePr>
          <p:nvPr/>
        </p:nvGraphicFramePr>
        <p:xfrm>
          <a:off x="7525127" y="130440"/>
          <a:ext cx="4496752" cy="2895600"/>
        </p:xfrm>
        <a:graphic>
          <a:graphicData uri="http://schemas.openxmlformats.org/drawingml/2006/table">
            <a:tbl>
              <a:tblPr firstRow="1" bandRow="1">
                <a:tableStyleId>{00A15C55-8517-42AA-B614-E9B94910E393}</a:tableStyleId>
              </a:tblPr>
              <a:tblGrid>
                <a:gridCol w="1514792">
                  <a:extLst>
                    <a:ext uri="{9D8B030D-6E8A-4147-A177-3AD203B41FA5}">
                      <a16:colId xmlns:a16="http://schemas.microsoft.com/office/drawing/2014/main" val="20000"/>
                    </a:ext>
                  </a:extLst>
                </a:gridCol>
                <a:gridCol w="1497330">
                  <a:extLst>
                    <a:ext uri="{9D8B030D-6E8A-4147-A177-3AD203B41FA5}">
                      <a16:colId xmlns:a16="http://schemas.microsoft.com/office/drawing/2014/main" val="20001"/>
                    </a:ext>
                  </a:extLst>
                </a:gridCol>
                <a:gridCol w="1484630">
                  <a:extLst>
                    <a:ext uri="{9D8B030D-6E8A-4147-A177-3AD203B41FA5}">
                      <a16:colId xmlns:a16="http://schemas.microsoft.com/office/drawing/2014/main" val="20002"/>
                    </a:ext>
                  </a:extLst>
                </a:gridCol>
              </a:tblGrid>
              <a:tr h="370840">
                <a:tc>
                  <a:txBody>
                    <a:bodyPr/>
                    <a:lstStyle/>
                    <a:p>
                      <a:pPr algn="ctr"/>
                      <a:r>
                        <a:rPr lang="en-GB" sz="3200" dirty="0"/>
                        <a:t>Input A</a:t>
                      </a:r>
                    </a:p>
                  </a:txBody>
                  <a:tcPr/>
                </a:tc>
                <a:tc>
                  <a:txBody>
                    <a:bodyPr/>
                    <a:lstStyle/>
                    <a:p>
                      <a:pPr algn="ctr"/>
                      <a:r>
                        <a:rPr lang="en-GB" sz="3200" dirty="0"/>
                        <a:t>Input B</a:t>
                      </a:r>
                    </a:p>
                  </a:txBody>
                  <a:tcPr/>
                </a:tc>
                <a:tc>
                  <a:txBody>
                    <a:bodyPr/>
                    <a:lstStyle/>
                    <a:p>
                      <a:pPr algn="ctr"/>
                      <a:r>
                        <a:rPr lang="en-GB" sz="3200" dirty="0"/>
                        <a:t>Output</a:t>
                      </a:r>
                    </a:p>
                  </a:txBody>
                  <a:tcPr/>
                </a:tc>
                <a:extLst>
                  <a:ext uri="{0D108BD9-81ED-4DB2-BD59-A6C34878D82A}">
                    <a16:rowId xmlns:a16="http://schemas.microsoft.com/office/drawing/2014/main" val="10000"/>
                  </a:ext>
                </a:extLst>
              </a:tr>
              <a:tr h="370840">
                <a:tc>
                  <a:txBody>
                    <a:bodyPr/>
                    <a:lstStyle/>
                    <a:p>
                      <a:pPr algn="ctr"/>
                      <a:r>
                        <a:rPr lang="en-GB" sz="3200" dirty="0"/>
                        <a:t>0</a:t>
                      </a:r>
                    </a:p>
                  </a:txBody>
                  <a:tcPr/>
                </a:tc>
                <a:tc>
                  <a:txBody>
                    <a:bodyPr/>
                    <a:lstStyle/>
                    <a:p>
                      <a:pPr algn="ctr"/>
                      <a:r>
                        <a:rPr lang="en-GB" sz="3200" dirty="0"/>
                        <a:t>0</a:t>
                      </a:r>
                    </a:p>
                  </a:txBody>
                  <a:tcPr/>
                </a:tc>
                <a:tc>
                  <a:txBody>
                    <a:bodyPr/>
                    <a:lstStyle/>
                    <a:p>
                      <a:pPr algn="ctr"/>
                      <a:r>
                        <a:rPr lang="en-GB" sz="3200" dirty="0"/>
                        <a:t>0</a:t>
                      </a:r>
                    </a:p>
                  </a:txBody>
                  <a:tcPr/>
                </a:tc>
                <a:extLst>
                  <a:ext uri="{0D108BD9-81ED-4DB2-BD59-A6C34878D82A}">
                    <a16:rowId xmlns:a16="http://schemas.microsoft.com/office/drawing/2014/main" val="10001"/>
                  </a:ext>
                </a:extLst>
              </a:tr>
              <a:tr h="370840">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extLst>
                  <a:ext uri="{0D108BD9-81ED-4DB2-BD59-A6C34878D82A}">
                    <a16:rowId xmlns:a16="http://schemas.microsoft.com/office/drawing/2014/main" val="10002"/>
                  </a:ext>
                </a:extLst>
              </a:tr>
              <a:tr h="370840">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extLst>
                  <a:ext uri="{0D108BD9-81ED-4DB2-BD59-A6C34878D82A}">
                    <a16:rowId xmlns:a16="http://schemas.microsoft.com/office/drawing/2014/main" val="10003"/>
                  </a:ext>
                </a:extLst>
              </a:tr>
              <a:tr h="370840">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dirty="0"/>
                        <a:t>1</a:t>
                      </a:r>
                    </a:p>
                  </a:txBody>
                  <a:tcPr/>
                </a:tc>
                <a:extLst>
                  <a:ext uri="{0D108BD9-81ED-4DB2-BD59-A6C34878D82A}">
                    <a16:rowId xmlns:a16="http://schemas.microsoft.com/office/drawing/2014/main" val="10004"/>
                  </a:ext>
                </a:extLst>
              </a:tr>
            </a:tbl>
          </a:graphicData>
        </a:graphic>
      </p:graphicFrame>
      <p:pic>
        <p:nvPicPr>
          <p:cNvPr id="5" name="Picture 4"/>
          <p:cNvPicPr>
            <a:picLocks noChangeAspect="1"/>
          </p:cNvPicPr>
          <p:nvPr/>
        </p:nvPicPr>
        <p:blipFill rotWithShape="1">
          <a:blip r:embed="rId2"/>
          <a:srcRect b="9667"/>
          <a:stretch/>
        </p:blipFill>
        <p:spPr>
          <a:xfrm>
            <a:off x="7525127" y="3156479"/>
            <a:ext cx="4496752" cy="3200400"/>
          </a:xfrm>
          <a:prstGeom prst="rect">
            <a:avLst/>
          </a:prstGeom>
        </p:spPr>
      </p:pic>
      <p:graphicFrame>
        <p:nvGraphicFramePr>
          <p:cNvPr id="6" name="Table 5"/>
          <p:cNvGraphicFramePr>
            <a:graphicFrameLocks noGrp="1"/>
          </p:cNvGraphicFramePr>
          <p:nvPr/>
        </p:nvGraphicFramePr>
        <p:xfrm>
          <a:off x="1627963" y="1655614"/>
          <a:ext cx="5538381" cy="3702770"/>
        </p:xfrm>
        <a:graphic>
          <a:graphicData uri="http://schemas.openxmlformats.org/drawingml/2006/table">
            <a:tbl>
              <a:tblPr firstRow="1" bandRow="1">
                <a:tableStyleId>{5C22544A-7EE6-4342-B048-85BDC9FD1C3A}</a:tableStyleId>
              </a:tblPr>
              <a:tblGrid>
                <a:gridCol w="583609">
                  <a:extLst>
                    <a:ext uri="{9D8B030D-6E8A-4147-A177-3AD203B41FA5}">
                      <a16:colId xmlns:a16="http://schemas.microsoft.com/office/drawing/2014/main" val="20000"/>
                    </a:ext>
                  </a:extLst>
                </a:gridCol>
                <a:gridCol w="2360428">
                  <a:extLst>
                    <a:ext uri="{9D8B030D-6E8A-4147-A177-3AD203B41FA5}">
                      <a16:colId xmlns:a16="http://schemas.microsoft.com/office/drawing/2014/main" val="20001"/>
                    </a:ext>
                  </a:extLst>
                </a:gridCol>
                <a:gridCol w="2594344">
                  <a:extLst>
                    <a:ext uri="{9D8B030D-6E8A-4147-A177-3AD203B41FA5}">
                      <a16:colId xmlns:a16="http://schemas.microsoft.com/office/drawing/2014/main" val="20002"/>
                    </a:ext>
                  </a:extLst>
                </a:gridCol>
              </a:tblGrid>
              <a:tr h="534693">
                <a:tc>
                  <a:txBody>
                    <a:bodyPr/>
                    <a:lstStyle/>
                    <a:p>
                      <a:pPr algn="ctr"/>
                      <a:endParaRPr lang="en-GB" sz="4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500865">
                <a:tc>
                  <a:txBody>
                    <a:bodyPr/>
                    <a:lstStyle/>
                    <a:p>
                      <a:pPr algn="ctr"/>
                      <a:r>
                        <a:rPr lang="en-GB" sz="4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500865">
                <a:tc>
                  <a:txBody>
                    <a:bodyPr/>
                    <a:lstStyle/>
                    <a:p>
                      <a:pPr algn="ctr"/>
                      <a:r>
                        <a:rPr lang="en-GB" sz="4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cxnSp>
        <p:nvCxnSpPr>
          <p:cNvPr id="8" name="Straight Connector 7"/>
          <p:cNvCxnSpPr/>
          <p:nvPr/>
        </p:nvCxnSpPr>
        <p:spPr>
          <a:xfrm>
            <a:off x="1212111" y="1254641"/>
            <a:ext cx="427666" cy="4299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425944" y="853350"/>
            <a:ext cx="830521" cy="769441"/>
          </a:xfrm>
          <a:prstGeom prst="rect">
            <a:avLst/>
          </a:prstGeom>
          <a:noFill/>
        </p:spPr>
        <p:txBody>
          <a:bodyPr wrap="square" rtlCol="0">
            <a:spAutoFit/>
          </a:bodyPr>
          <a:lstStyle/>
          <a:p>
            <a:r>
              <a:rPr lang="en-GB" sz="4400" b="1" dirty="0"/>
              <a:t>A</a:t>
            </a:r>
          </a:p>
        </p:txBody>
      </p:sp>
      <p:sp>
        <p:nvSpPr>
          <p:cNvPr id="12" name="TextBox 11"/>
          <p:cNvSpPr txBox="1"/>
          <p:nvPr/>
        </p:nvSpPr>
        <p:spPr>
          <a:xfrm>
            <a:off x="1041990" y="1562636"/>
            <a:ext cx="559983" cy="769441"/>
          </a:xfrm>
          <a:prstGeom prst="rect">
            <a:avLst/>
          </a:prstGeom>
          <a:noFill/>
        </p:spPr>
        <p:txBody>
          <a:bodyPr wrap="square" rtlCol="0">
            <a:spAutoFit/>
          </a:bodyPr>
          <a:lstStyle/>
          <a:p>
            <a:r>
              <a:rPr lang="en-GB" sz="4400" b="1" dirty="0"/>
              <a:t>B</a:t>
            </a:r>
          </a:p>
        </p:txBody>
      </p:sp>
    </p:spTree>
    <p:extLst>
      <p:ext uri="{BB962C8B-B14F-4D97-AF65-F5344CB8AC3E}">
        <p14:creationId xmlns:p14="http://schemas.microsoft.com/office/powerpoint/2010/main" val="131483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OR gate Karnaugh </a:t>
            </a:r>
          </a:p>
        </p:txBody>
      </p:sp>
      <p:sp>
        <p:nvSpPr>
          <p:cNvPr id="3" name="Content Placeholder 2"/>
          <p:cNvSpPr>
            <a:spLocks noGrp="1"/>
          </p:cNvSpPr>
          <p:nvPr>
            <p:ph idx="1"/>
          </p:nvPr>
        </p:nvSpPr>
        <p:spPr/>
        <p:txBody>
          <a:bodyPr/>
          <a:lstStyle/>
          <a:p>
            <a:r>
              <a:rPr lang="en-GB" dirty="0"/>
              <a:t>Lets look at our first group (red). </a:t>
            </a:r>
          </a:p>
          <a:p>
            <a:r>
              <a:rPr lang="en-GB" dirty="0"/>
              <a:t>The value of A remains the same</a:t>
            </a:r>
          </a:p>
          <a:p>
            <a:endParaRPr lang="en-GB" dirty="0"/>
          </a:p>
          <a:p>
            <a:r>
              <a:rPr lang="en-GB" dirty="0"/>
              <a:t>So we can start to build our equation </a:t>
            </a:r>
          </a:p>
          <a:p>
            <a:endParaRPr lang="en-GB" dirty="0"/>
          </a:p>
          <a:p>
            <a:r>
              <a:rPr lang="en-GB" dirty="0"/>
              <a:t>X = A </a:t>
            </a:r>
          </a:p>
          <a:p>
            <a:endParaRPr lang="en-GB" dirty="0"/>
          </a:p>
          <a:p>
            <a:endParaRPr lang="en-GB" dirty="0"/>
          </a:p>
          <a:p>
            <a:endParaRPr lang="en-GB" dirty="0"/>
          </a:p>
          <a:p>
            <a:endParaRPr lang="en-GB" dirty="0"/>
          </a:p>
        </p:txBody>
      </p:sp>
      <p:graphicFrame>
        <p:nvGraphicFramePr>
          <p:cNvPr id="6" name="Table 5"/>
          <p:cNvGraphicFramePr>
            <a:graphicFrameLocks noGrp="1"/>
          </p:cNvGraphicFramePr>
          <p:nvPr/>
        </p:nvGraphicFramePr>
        <p:xfrm>
          <a:off x="6391349" y="802264"/>
          <a:ext cx="5538381" cy="3702770"/>
        </p:xfrm>
        <a:graphic>
          <a:graphicData uri="http://schemas.openxmlformats.org/drawingml/2006/table">
            <a:tbl>
              <a:tblPr firstRow="1" bandRow="1">
                <a:tableStyleId>{5C22544A-7EE6-4342-B048-85BDC9FD1C3A}</a:tableStyleId>
              </a:tblPr>
              <a:tblGrid>
                <a:gridCol w="583609">
                  <a:extLst>
                    <a:ext uri="{9D8B030D-6E8A-4147-A177-3AD203B41FA5}">
                      <a16:colId xmlns:a16="http://schemas.microsoft.com/office/drawing/2014/main" val="20000"/>
                    </a:ext>
                  </a:extLst>
                </a:gridCol>
                <a:gridCol w="2360428">
                  <a:extLst>
                    <a:ext uri="{9D8B030D-6E8A-4147-A177-3AD203B41FA5}">
                      <a16:colId xmlns:a16="http://schemas.microsoft.com/office/drawing/2014/main" val="20001"/>
                    </a:ext>
                  </a:extLst>
                </a:gridCol>
                <a:gridCol w="2594344">
                  <a:extLst>
                    <a:ext uri="{9D8B030D-6E8A-4147-A177-3AD203B41FA5}">
                      <a16:colId xmlns:a16="http://schemas.microsoft.com/office/drawing/2014/main" val="20002"/>
                    </a:ext>
                  </a:extLst>
                </a:gridCol>
              </a:tblGrid>
              <a:tr h="534693">
                <a:tc>
                  <a:txBody>
                    <a:bodyPr/>
                    <a:lstStyle/>
                    <a:p>
                      <a:pPr algn="ctr"/>
                      <a:endParaRPr lang="en-GB" sz="4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500865">
                <a:tc>
                  <a:txBody>
                    <a:bodyPr/>
                    <a:lstStyle/>
                    <a:p>
                      <a:pPr algn="ctr"/>
                      <a:r>
                        <a:rPr lang="en-GB" sz="4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500865">
                <a:tc>
                  <a:txBody>
                    <a:bodyPr/>
                    <a:lstStyle/>
                    <a:p>
                      <a:pPr algn="ctr"/>
                      <a:r>
                        <a:rPr lang="en-GB" sz="4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cxnSp>
        <p:nvCxnSpPr>
          <p:cNvPr id="8" name="Straight Connector 7"/>
          <p:cNvCxnSpPr/>
          <p:nvPr/>
        </p:nvCxnSpPr>
        <p:spPr>
          <a:xfrm>
            <a:off x="5975497" y="401291"/>
            <a:ext cx="427666" cy="4299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9330" y="0"/>
            <a:ext cx="830521" cy="769441"/>
          </a:xfrm>
          <a:prstGeom prst="rect">
            <a:avLst/>
          </a:prstGeom>
          <a:noFill/>
        </p:spPr>
        <p:txBody>
          <a:bodyPr wrap="square" rtlCol="0">
            <a:spAutoFit/>
          </a:bodyPr>
          <a:lstStyle/>
          <a:p>
            <a:r>
              <a:rPr lang="en-GB" sz="4400" b="1" dirty="0"/>
              <a:t>A</a:t>
            </a:r>
          </a:p>
        </p:txBody>
      </p:sp>
      <p:sp>
        <p:nvSpPr>
          <p:cNvPr id="12" name="TextBox 11"/>
          <p:cNvSpPr txBox="1"/>
          <p:nvPr/>
        </p:nvSpPr>
        <p:spPr>
          <a:xfrm>
            <a:off x="5805376" y="709286"/>
            <a:ext cx="559983" cy="769441"/>
          </a:xfrm>
          <a:prstGeom prst="rect">
            <a:avLst/>
          </a:prstGeom>
          <a:noFill/>
        </p:spPr>
        <p:txBody>
          <a:bodyPr wrap="square" rtlCol="0">
            <a:spAutoFit/>
          </a:bodyPr>
          <a:lstStyle/>
          <a:p>
            <a:r>
              <a:rPr lang="en-GB" sz="4400" b="1" dirty="0"/>
              <a:t>B</a:t>
            </a:r>
          </a:p>
        </p:txBody>
      </p:sp>
      <p:sp>
        <p:nvSpPr>
          <p:cNvPr id="13" name="Rectangle 12"/>
          <p:cNvSpPr/>
          <p:nvPr/>
        </p:nvSpPr>
        <p:spPr>
          <a:xfrm>
            <a:off x="9845749" y="1722474"/>
            <a:ext cx="1594884" cy="2506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28215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OR gate Karnaugh </a:t>
            </a:r>
          </a:p>
        </p:txBody>
      </p:sp>
      <p:sp>
        <p:nvSpPr>
          <p:cNvPr id="3" name="Content Placeholder 2"/>
          <p:cNvSpPr>
            <a:spLocks noGrp="1"/>
          </p:cNvSpPr>
          <p:nvPr>
            <p:ph idx="1"/>
          </p:nvPr>
        </p:nvSpPr>
        <p:spPr/>
        <p:txBody>
          <a:bodyPr/>
          <a:lstStyle/>
          <a:p>
            <a:r>
              <a:rPr lang="en-GB" dirty="0"/>
              <a:t>We have X = A</a:t>
            </a:r>
          </a:p>
          <a:p>
            <a:endParaRPr lang="en-GB" dirty="0"/>
          </a:p>
          <a:p>
            <a:r>
              <a:rPr lang="en-GB" dirty="0"/>
              <a:t>Our next group (blue) shows that B</a:t>
            </a:r>
          </a:p>
          <a:p>
            <a:r>
              <a:rPr lang="en-GB" dirty="0"/>
              <a:t>stays the same </a:t>
            </a:r>
          </a:p>
          <a:p>
            <a:endParaRPr lang="en-GB" dirty="0"/>
          </a:p>
          <a:p>
            <a:r>
              <a:rPr lang="en-GB" dirty="0"/>
              <a:t>So we can say x is true </a:t>
            </a:r>
          </a:p>
          <a:p>
            <a:r>
              <a:rPr lang="en-GB" dirty="0"/>
              <a:t>if A is true or B is true</a:t>
            </a:r>
          </a:p>
          <a:p>
            <a:endParaRPr lang="en-GB" dirty="0"/>
          </a:p>
          <a:p>
            <a:r>
              <a:rPr lang="en-GB" dirty="0"/>
              <a:t>X = A + B</a:t>
            </a:r>
          </a:p>
          <a:p>
            <a:endParaRPr lang="en-GB" dirty="0"/>
          </a:p>
          <a:p>
            <a:endParaRPr lang="en-GB" dirty="0"/>
          </a:p>
        </p:txBody>
      </p:sp>
      <p:graphicFrame>
        <p:nvGraphicFramePr>
          <p:cNvPr id="6" name="Table 5"/>
          <p:cNvGraphicFramePr>
            <a:graphicFrameLocks noGrp="1"/>
          </p:cNvGraphicFramePr>
          <p:nvPr/>
        </p:nvGraphicFramePr>
        <p:xfrm>
          <a:off x="6391349" y="802264"/>
          <a:ext cx="5538381" cy="3702770"/>
        </p:xfrm>
        <a:graphic>
          <a:graphicData uri="http://schemas.openxmlformats.org/drawingml/2006/table">
            <a:tbl>
              <a:tblPr firstRow="1" bandRow="1">
                <a:tableStyleId>{5C22544A-7EE6-4342-B048-85BDC9FD1C3A}</a:tableStyleId>
              </a:tblPr>
              <a:tblGrid>
                <a:gridCol w="583609">
                  <a:extLst>
                    <a:ext uri="{9D8B030D-6E8A-4147-A177-3AD203B41FA5}">
                      <a16:colId xmlns:a16="http://schemas.microsoft.com/office/drawing/2014/main" val="20000"/>
                    </a:ext>
                  </a:extLst>
                </a:gridCol>
                <a:gridCol w="2360428">
                  <a:extLst>
                    <a:ext uri="{9D8B030D-6E8A-4147-A177-3AD203B41FA5}">
                      <a16:colId xmlns:a16="http://schemas.microsoft.com/office/drawing/2014/main" val="20001"/>
                    </a:ext>
                  </a:extLst>
                </a:gridCol>
                <a:gridCol w="2594344">
                  <a:extLst>
                    <a:ext uri="{9D8B030D-6E8A-4147-A177-3AD203B41FA5}">
                      <a16:colId xmlns:a16="http://schemas.microsoft.com/office/drawing/2014/main" val="20002"/>
                    </a:ext>
                  </a:extLst>
                </a:gridCol>
              </a:tblGrid>
              <a:tr h="534693">
                <a:tc>
                  <a:txBody>
                    <a:bodyPr/>
                    <a:lstStyle/>
                    <a:p>
                      <a:pPr algn="ctr"/>
                      <a:endParaRPr lang="en-GB" sz="4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500865">
                <a:tc>
                  <a:txBody>
                    <a:bodyPr/>
                    <a:lstStyle/>
                    <a:p>
                      <a:pPr algn="ctr"/>
                      <a:r>
                        <a:rPr lang="en-GB" sz="4000" b="1"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500865">
                <a:tc>
                  <a:txBody>
                    <a:bodyPr/>
                    <a:lstStyle/>
                    <a:p>
                      <a:pPr algn="ctr"/>
                      <a:r>
                        <a:rPr lang="en-GB" sz="4000" b="1"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400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cxnSp>
        <p:nvCxnSpPr>
          <p:cNvPr id="8" name="Straight Connector 7"/>
          <p:cNvCxnSpPr/>
          <p:nvPr/>
        </p:nvCxnSpPr>
        <p:spPr>
          <a:xfrm>
            <a:off x="5975497" y="401291"/>
            <a:ext cx="427666" cy="4299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9330" y="0"/>
            <a:ext cx="830521" cy="769441"/>
          </a:xfrm>
          <a:prstGeom prst="rect">
            <a:avLst/>
          </a:prstGeom>
          <a:noFill/>
        </p:spPr>
        <p:txBody>
          <a:bodyPr wrap="square" rtlCol="0">
            <a:spAutoFit/>
          </a:bodyPr>
          <a:lstStyle/>
          <a:p>
            <a:r>
              <a:rPr lang="en-GB" sz="4400" b="1" dirty="0"/>
              <a:t>A</a:t>
            </a:r>
          </a:p>
        </p:txBody>
      </p:sp>
      <p:sp>
        <p:nvSpPr>
          <p:cNvPr id="12" name="TextBox 11"/>
          <p:cNvSpPr txBox="1"/>
          <p:nvPr/>
        </p:nvSpPr>
        <p:spPr>
          <a:xfrm>
            <a:off x="5805376" y="709286"/>
            <a:ext cx="559983" cy="769441"/>
          </a:xfrm>
          <a:prstGeom prst="rect">
            <a:avLst/>
          </a:prstGeom>
          <a:noFill/>
        </p:spPr>
        <p:txBody>
          <a:bodyPr wrap="square" rtlCol="0">
            <a:spAutoFit/>
          </a:bodyPr>
          <a:lstStyle/>
          <a:p>
            <a:r>
              <a:rPr lang="en-GB" sz="4400" b="1" dirty="0"/>
              <a:t>B</a:t>
            </a:r>
          </a:p>
        </p:txBody>
      </p:sp>
      <p:sp>
        <p:nvSpPr>
          <p:cNvPr id="9" name="Rectangle 8"/>
          <p:cNvSpPr/>
          <p:nvPr/>
        </p:nvSpPr>
        <p:spPr>
          <a:xfrm>
            <a:off x="9845749" y="1722474"/>
            <a:ext cx="1594884" cy="2506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p:cNvSpPr/>
          <p:nvPr/>
        </p:nvSpPr>
        <p:spPr>
          <a:xfrm>
            <a:off x="7400260" y="3165756"/>
            <a:ext cx="4338084" cy="1096079"/>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72370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Try this:</a:t>
            </a:r>
          </a:p>
        </p:txBody>
      </p:sp>
      <p:graphicFrame>
        <p:nvGraphicFramePr>
          <p:cNvPr id="4" name="Content Placeholder 3"/>
          <p:cNvGraphicFramePr>
            <a:graphicFrameLocks noGrp="1"/>
          </p:cNvGraphicFramePr>
          <p:nvPr>
            <p:ph idx="1"/>
          </p:nvPr>
        </p:nvGraphicFramePr>
        <p:xfrm>
          <a:off x="191386" y="792052"/>
          <a:ext cx="6464596" cy="5760720"/>
        </p:xfrm>
        <a:graphic>
          <a:graphicData uri="http://schemas.openxmlformats.org/drawingml/2006/table">
            <a:tbl>
              <a:tblPr firstRow="1" bandRow="1">
                <a:tableStyleId>{5C22544A-7EE6-4342-B048-85BDC9FD1C3A}</a:tableStyleId>
              </a:tblPr>
              <a:tblGrid>
                <a:gridCol w="1616149">
                  <a:extLst>
                    <a:ext uri="{9D8B030D-6E8A-4147-A177-3AD203B41FA5}">
                      <a16:colId xmlns:a16="http://schemas.microsoft.com/office/drawing/2014/main" val="20000"/>
                    </a:ext>
                  </a:extLst>
                </a:gridCol>
                <a:gridCol w="1616149">
                  <a:extLst>
                    <a:ext uri="{9D8B030D-6E8A-4147-A177-3AD203B41FA5}">
                      <a16:colId xmlns:a16="http://schemas.microsoft.com/office/drawing/2014/main" val="20001"/>
                    </a:ext>
                  </a:extLst>
                </a:gridCol>
                <a:gridCol w="1616149">
                  <a:extLst>
                    <a:ext uri="{9D8B030D-6E8A-4147-A177-3AD203B41FA5}">
                      <a16:colId xmlns:a16="http://schemas.microsoft.com/office/drawing/2014/main" val="20002"/>
                    </a:ext>
                  </a:extLst>
                </a:gridCol>
                <a:gridCol w="1616149">
                  <a:extLst>
                    <a:ext uri="{9D8B030D-6E8A-4147-A177-3AD203B41FA5}">
                      <a16:colId xmlns:a16="http://schemas.microsoft.com/office/drawing/2014/main" val="20003"/>
                    </a:ext>
                  </a:extLst>
                </a:gridCol>
              </a:tblGrid>
              <a:tr h="370840">
                <a:tc>
                  <a:txBody>
                    <a:bodyPr/>
                    <a:lstStyle/>
                    <a:p>
                      <a:pPr algn="ctr"/>
                      <a:r>
                        <a:rPr lang="en-GB" sz="3600" dirty="0"/>
                        <a:t>A</a:t>
                      </a:r>
                    </a:p>
                  </a:txBody>
                  <a:tcPr/>
                </a:tc>
                <a:tc>
                  <a:txBody>
                    <a:bodyPr/>
                    <a:lstStyle/>
                    <a:p>
                      <a:pPr algn="ctr"/>
                      <a:r>
                        <a:rPr lang="en-GB" sz="3600" dirty="0"/>
                        <a:t>B</a:t>
                      </a:r>
                    </a:p>
                  </a:txBody>
                  <a:tcPr/>
                </a:tc>
                <a:tc>
                  <a:txBody>
                    <a:bodyPr/>
                    <a:lstStyle/>
                    <a:p>
                      <a:pPr algn="ctr"/>
                      <a:r>
                        <a:rPr lang="en-GB" sz="3600" dirty="0"/>
                        <a:t>C</a:t>
                      </a:r>
                    </a:p>
                  </a:txBody>
                  <a:tcPr/>
                </a:tc>
                <a:tc>
                  <a:txBody>
                    <a:bodyPr/>
                    <a:lstStyle/>
                    <a:p>
                      <a:pPr algn="ctr"/>
                      <a:r>
                        <a:rPr lang="en-GB" sz="3600" dirty="0"/>
                        <a:t>X</a:t>
                      </a:r>
                    </a:p>
                  </a:txBody>
                  <a:tcPr/>
                </a:tc>
                <a:extLst>
                  <a:ext uri="{0D108BD9-81ED-4DB2-BD59-A6C34878D82A}">
                    <a16:rowId xmlns:a16="http://schemas.microsoft.com/office/drawing/2014/main" val="10000"/>
                  </a:ext>
                </a:extLst>
              </a:tr>
              <a:tr h="370840">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dirty="0"/>
                        <a:t>0</a:t>
                      </a:r>
                    </a:p>
                  </a:txBody>
                  <a:tcPr/>
                </a:tc>
                <a:extLst>
                  <a:ext uri="{0D108BD9-81ED-4DB2-BD59-A6C34878D82A}">
                    <a16:rowId xmlns:a16="http://schemas.microsoft.com/office/drawing/2014/main" val="10001"/>
                  </a:ext>
                </a:extLst>
              </a:tr>
              <a:tr h="370840">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dirty="0"/>
                        <a:t>1</a:t>
                      </a:r>
                    </a:p>
                  </a:txBody>
                  <a:tcPr/>
                </a:tc>
                <a:extLst>
                  <a:ext uri="{0D108BD9-81ED-4DB2-BD59-A6C34878D82A}">
                    <a16:rowId xmlns:a16="http://schemas.microsoft.com/office/drawing/2014/main" val="10002"/>
                  </a:ext>
                </a:extLst>
              </a:tr>
              <a:tr h="370840">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dirty="0"/>
                        <a:t>0</a:t>
                      </a:r>
                    </a:p>
                  </a:txBody>
                  <a:tcPr/>
                </a:tc>
                <a:extLst>
                  <a:ext uri="{0D108BD9-81ED-4DB2-BD59-A6C34878D82A}">
                    <a16:rowId xmlns:a16="http://schemas.microsoft.com/office/drawing/2014/main" val="10003"/>
                  </a:ext>
                </a:extLst>
              </a:tr>
              <a:tr h="370840">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dirty="0"/>
                        <a:t>1</a:t>
                      </a:r>
                    </a:p>
                  </a:txBody>
                  <a:tcPr/>
                </a:tc>
                <a:extLst>
                  <a:ext uri="{0D108BD9-81ED-4DB2-BD59-A6C34878D82A}">
                    <a16:rowId xmlns:a16="http://schemas.microsoft.com/office/drawing/2014/main" val="10004"/>
                  </a:ext>
                </a:extLst>
              </a:tr>
              <a:tr h="370840">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dirty="0"/>
                        <a:t>0</a:t>
                      </a:r>
                    </a:p>
                  </a:txBody>
                  <a:tcPr/>
                </a:tc>
                <a:tc>
                  <a:txBody>
                    <a:bodyPr/>
                    <a:lstStyle/>
                    <a:p>
                      <a:pPr algn="ctr"/>
                      <a:r>
                        <a:rPr lang="en-GB" sz="3600" dirty="0"/>
                        <a:t>0</a:t>
                      </a:r>
                    </a:p>
                  </a:txBody>
                  <a:tcPr/>
                </a:tc>
                <a:extLst>
                  <a:ext uri="{0D108BD9-81ED-4DB2-BD59-A6C34878D82A}">
                    <a16:rowId xmlns:a16="http://schemas.microsoft.com/office/drawing/2014/main" val="10005"/>
                  </a:ext>
                </a:extLst>
              </a:tr>
              <a:tr h="370840">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dirty="0"/>
                        <a:t>1</a:t>
                      </a:r>
                    </a:p>
                  </a:txBody>
                  <a:tcPr/>
                </a:tc>
                <a:tc>
                  <a:txBody>
                    <a:bodyPr/>
                    <a:lstStyle/>
                    <a:p>
                      <a:pPr algn="ctr"/>
                      <a:r>
                        <a:rPr lang="en-GB" sz="3600" dirty="0"/>
                        <a:t>1</a:t>
                      </a:r>
                    </a:p>
                  </a:txBody>
                  <a:tcPr/>
                </a:tc>
                <a:extLst>
                  <a:ext uri="{0D108BD9-81ED-4DB2-BD59-A6C34878D82A}">
                    <a16:rowId xmlns:a16="http://schemas.microsoft.com/office/drawing/2014/main" val="10006"/>
                  </a:ext>
                </a:extLst>
              </a:tr>
              <a:tr h="370840">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dirty="0"/>
                        <a:t>0</a:t>
                      </a:r>
                    </a:p>
                  </a:txBody>
                  <a:tcPr/>
                </a:tc>
                <a:tc>
                  <a:txBody>
                    <a:bodyPr/>
                    <a:lstStyle/>
                    <a:p>
                      <a:pPr algn="ctr"/>
                      <a:r>
                        <a:rPr lang="en-GB" sz="3600" dirty="0"/>
                        <a:t>1</a:t>
                      </a:r>
                    </a:p>
                  </a:txBody>
                  <a:tcPr/>
                </a:tc>
                <a:extLst>
                  <a:ext uri="{0D108BD9-81ED-4DB2-BD59-A6C34878D82A}">
                    <a16:rowId xmlns:a16="http://schemas.microsoft.com/office/drawing/2014/main" val="10007"/>
                  </a:ext>
                </a:extLst>
              </a:tr>
              <a:tr h="370840">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dirty="0"/>
                        <a:t>1</a:t>
                      </a:r>
                    </a:p>
                  </a:txBody>
                  <a:tcPr/>
                </a:tc>
                <a:tc>
                  <a:txBody>
                    <a:bodyPr/>
                    <a:lstStyle/>
                    <a:p>
                      <a:pPr algn="ctr"/>
                      <a:r>
                        <a:rPr lang="en-GB" sz="3600" dirty="0"/>
                        <a:t>1</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07476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Answer</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endParaRPr lang="en-GB" dirty="0"/>
          </a:p>
          <a:p>
            <a:endParaRPr lang="en-GB" dirty="0"/>
          </a:p>
          <a:p>
            <a:r>
              <a:rPr lang="en-GB" dirty="0"/>
              <a:t>The red group shows that the value of C does not change. </a:t>
            </a:r>
          </a:p>
          <a:p>
            <a:r>
              <a:rPr lang="en-GB" dirty="0"/>
              <a:t>The blue group shows that A along with B does not change</a:t>
            </a:r>
          </a:p>
          <a:p>
            <a:endParaRPr lang="en-GB" dirty="0"/>
          </a:p>
          <a:p>
            <a:r>
              <a:rPr lang="en-GB" dirty="0"/>
              <a:t>So x = AB + C</a:t>
            </a:r>
          </a:p>
          <a:p>
            <a:endParaRPr lang="en-GB" dirty="0"/>
          </a:p>
          <a:p>
            <a:endParaRPr lang="en-GB" dirty="0"/>
          </a:p>
          <a:p>
            <a:endParaRPr lang="en-GB" dirty="0"/>
          </a:p>
        </p:txBody>
      </p:sp>
      <p:graphicFrame>
        <p:nvGraphicFramePr>
          <p:cNvPr id="4" name="Table 3"/>
          <p:cNvGraphicFramePr>
            <a:graphicFrameLocks noGrp="1"/>
          </p:cNvGraphicFramePr>
          <p:nvPr/>
        </p:nvGraphicFramePr>
        <p:xfrm>
          <a:off x="798621" y="562247"/>
          <a:ext cx="10556950" cy="2746548"/>
        </p:xfrm>
        <a:graphic>
          <a:graphicData uri="http://schemas.openxmlformats.org/drawingml/2006/table">
            <a:tbl>
              <a:tblPr firstRow="1" bandRow="1">
                <a:tableStyleId>{5C22544A-7EE6-4342-B048-85BDC9FD1C3A}</a:tableStyleId>
              </a:tblPr>
              <a:tblGrid>
                <a:gridCol w="2111390">
                  <a:extLst>
                    <a:ext uri="{9D8B030D-6E8A-4147-A177-3AD203B41FA5}">
                      <a16:colId xmlns:a16="http://schemas.microsoft.com/office/drawing/2014/main" val="20000"/>
                    </a:ext>
                  </a:extLst>
                </a:gridCol>
                <a:gridCol w="2111390">
                  <a:extLst>
                    <a:ext uri="{9D8B030D-6E8A-4147-A177-3AD203B41FA5}">
                      <a16:colId xmlns:a16="http://schemas.microsoft.com/office/drawing/2014/main" val="20001"/>
                    </a:ext>
                  </a:extLst>
                </a:gridCol>
                <a:gridCol w="2111390">
                  <a:extLst>
                    <a:ext uri="{9D8B030D-6E8A-4147-A177-3AD203B41FA5}">
                      <a16:colId xmlns:a16="http://schemas.microsoft.com/office/drawing/2014/main" val="20002"/>
                    </a:ext>
                  </a:extLst>
                </a:gridCol>
                <a:gridCol w="2111390">
                  <a:extLst>
                    <a:ext uri="{9D8B030D-6E8A-4147-A177-3AD203B41FA5}">
                      <a16:colId xmlns:a16="http://schemas.microsoft.com/office/drawing/2014/main" val="20003"/>
                    </a:ext>
                  </a:extLst>
                </a:gridCol>
                <a:gridCol w="2111390">
                  <a:extLst>
                    <a:ext uri="{9D8B030D-6E8A-4147-A177-3AD203B41FA5}">
                      <a16:colId xmlns:a16="http://schemas.microsoft.com/office/drawing/2014/main" val="20004"/>
                    </a:ext>
                  </a:extLst>
                </a:gridCol>
              </a:tblGrid>
              <a:tr h="915516">
                <a:tc>
                  <a:txBody>
                    <a:bodyPr/>
                    <a:lstStyle/>
                    <a:p>
                      <a:pPr algn="ctr"/>
                      <a:endParaRPr lang="en-GB"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i="1" dirty="0">
                          <a:solidFill>
                            <a:schemeClr val="tx1"/>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i="1"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i="1"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i="1"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915516">
                <a:tc>
                  <a:txBody>
                    <a:bodyPr/>
                    <a:lstStyle/>
                    <a:p>
                      <a:pPr algn="ctr"/>
                      <a:r>
                        <a:rPr lang="en-GB" sz="3600" b="1" i="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915516">
                <a:tc>
                  <a:txBody>
                    <a:bodyPr/>
                    <a:lstStyle/>
                    <a:p>
                      <a:pPr algn="ctr"/>
                      <a:r>
                        <a:rPr lang="en-GB" sz="3600" b="1" i="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798620" y="578996"/>
            <a:ext cx="1948120" cy="79467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42159" y="709698"/>
            <a:ext cx="830521" cy="769441"/>
          </a:xfrm>
          <a:prstGeom prst="rect">
            <a:avLst/>
          </a:prstGeom>
          <a:noFill/>
        </p:spPr>
        <p:txBody>
          <a:bodyPr wrap="square" rtlCol="0">
            <a:spAutoFit/>
          </a:bodyPr>
          <a:lstStyle/>
          <a:p>
            <a:r>
              <a:rPr lang="en-GB" sz="4400" b="1" dirty="0"/>
              <a:t>A</a:t>
            </a:r>
          </a:p>
        </p:txBody>
      </p:sp>
      <p:sp>
        <p:nvSpPr>
          <p:cNvPr id="7" name="TextBox 6"/>
          <p:cNvSpPr txBox="1"/>
          <p:nvPr/>
        </p:nvSpPr>
        <p:spPr>
          <a:xfrm>
            <a:off x="2047349" y="473527"/>
            <a:ext cx="969929" cy="769441"/>
          </a:xfrm>
          <a:prstGeom prst="rect">
            <a:avLst/>
          </a:prstGeom>
          <a:noFill/>
        </p:spPr>
        <p:txBody>
          <a:bodyPr wrap="square" rtlCol="0">
            <a:spAutoFit/>
          </a:bodyPr>
          <a:lstStyle/>
          <a:p>
            <a:r>
              <a:rPr lang="en-GB" sz="4400" b="1" dirty="0"/>
              <a:t>BC</a:t>
            </a:r>
          </a:p>
        </p:txBody>
      </p:sp>
      <p:sp>
        <p:nvSpPr>
          <p:cNvPr id="9" name="Rectangle 8"/>
          <p:cNvSpPr/>
          <p:nvPr/>
        </p:nvSpPr>
        <p:spPr>
          <a:xfrm>
            <a:off x="5279654" y="1542934"/>
            <a:ext cx="3417778" cy="16170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p:cNvSpPr/>
          <p:nvPr/>
        </p:nvSpPr>
        <p:spPr>
          <a:xfrm>
            <a:off x="7478232" y="2466754"/>
            <a:ext cx="3473303" cy="629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97514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to write the map</a:t>
            </a:r>
          </a:p>
        </p:txBody>
      </p:sp>
      <p:sp>
        <p:nvSpPr>
          <p:cNvPr id="3" name="Content Placeholder 2"/>
          <p:cNvSpPr>
            <a:spLocks noGrp="1"/>
          </p:cNvSpPr>
          <p:nvPr>
            <p:ph idx="1"/>
          </p:nvPr>
        </p:nvSpPr>
        <p:spPr/>
        <p:txBody>
          <a:bodyPr>
            <a:normAutofit fontScale="92500" lnSpcReduction="20000"/>
          </a:bodyPr>
          <a:lstStyle/>
          <a:p>
            <a:endParaRPr lang="en-GB" dirty="0"/>
          </a:p>
          <a:p>
            <a:endParaRPr lang="en-GB" dirty="0"/>
          </a:p>
          <a:p>
            <a:endParaRPr lang="en-GB" dirty="0"/>
          </a:p>
          <a:p>
            <a:endParaRPr lang="en-GB" dirty="0"/>
          </a:p>
          <a:p>
            <a:endParaRPr lang="en-GB" dirty="0"/>
          </a:p>
          <a:p>
            <a:endParaRPr lang="en-GB" dirty="0"/>
          </a:p>
          <a:p>
            <a:endParaRPr lang="en-GB" dirty="0"/>
          </a:p>
          <a:p>
            <a:r>
              <a:rPr lang="en-GB" dirty="0"/>
              <a:t>It does not matter if you do A and BC, or AB and C. </a:t>
            </a:r>
          </a:p>
          <a:p>
            <a:endParaRPr lang="en-GB" dirty="0"/>
          </a:p>
          <a:p>
            <a:r>
              <a:rPr lang="en-GB" dirty="0"/>
              <a:t>But notice that BC reads 00, 01, 11, 10 not 00, 01, 10, 11. The reason for this is that one variable can change.</a:t>
            </a:r>
          </a:p>
          <a:p>
            <a:endParaRPr lang="en-GB" dirty="0"/>
          </a:p>
          <a:p>
            <a:r>
              <a:rPr lang="en-GB" dirty="0"/>
              <a:t>00 = B is 0, C is 0 </a:t>
            </a:r>
          </a:p>
          <a:p>
            <a:r>
              <a:rPr lang="en-GB" dirty="0"/>
              <a:t>01 = B is still 0, C changes to 1</a:t>
            </a:r>
          </a:p>
          <a:p>
            <a:r>
              <a:rPr lang="en-GB" dirty="0"/>
              <a:t>11 = Now B changes but C is the same</a:t>
            </a:r>
          </a:p>
          <a:p>
            <a:r>
              <a:rPr lang="en-GB" dirty="0"/>
              <a:t>10 = B is the same but C changes </a:t>
            </a:r>
          </a:p>
        </p:txBody>
      </p:sp>
      <p:graphicFrame>
        <p:nvGraphicFramePr>
          <p:cNvPr id="4" name="Table 3"/>
          <p:cNvGraphicFramePr>
            <a:graphicFrameLocks noGrp="1"/>
          </p:cNvGraphicFramePr>
          <p:nvPr/>
        </p:nvGraphicFramePr>
        <p:xfrm>
          <a:off x="798621" y="562247"/>
          <a:ext cx="10556950" cy="2746548"/>
        </p:xfrm>
        <a:graphic>
          <a:graphicData uri="http://schemas.openxmlformats.org/drawingml/2006/table">
            <a:tbl>
              <a:tblPr firstRow="1" bandRow="1">
                <a:tableStyleId>{5C22544A-7EE6-4342-B048-85BDC9FD1C3A}</a:tableStyleId>
              </a:tblPr>
              <a:tblGrid>
                <a:gridCol w="2111390">
                  <a:extLst>
                    <a:ext uri="{9D8B030D-6E8A-4147-A177-3AD203B41FA5}">
                      <a16:colId xmlns:a16="http://schemas.microsoft.com/office/drawing/2014/main" val="20000"/>
                    </a:ext>
                  </a:extLst>
                </a:gridCol>
                <a:gridCol w="2111390">
                  <a:extLst>
                    <a:ext uri="{9D8B030D-6E8A-4147-A177-3AD203B41FA5}">
                      <a16:colId xmlns:a16="http://schemas.microsoft.com/office/drawing/2014/main" val="20001"/>
                    </a:ext>
                  </a:extLst>
                </a:gridCol>
                <a:gridCol w="2111390">
                  <a:extLst>
                    <a:ext uri="{9D8B030D-6E8A-4147-A177-3AD203B41FA5}">
                      <a16:colId xmlns:a16="http://schemas.microsoft.com/office/drawing/2014/main" val="20002"/>
                    </a:ext>
                  </a:extLst>
                </a:gridCol>
                <a:gridCol w="2111390">
                  <a:extLst>
                    <a:ext uri="{9D8B030D-6E8A-4147-A177-3AD203B41FA5}">
                      <a16:colId xmlns:a16="http://schemas.microsoft.com/office/drawing/2014/main" val="20003"/>
                    </a:ext>
                  </a:extLst>
                </a:gridCol>
                <a:gridCol w="2111390">
                  <a:extLst>
                    <a:ext uri="{9D8B030D-6E8A-4147-A177-3AD203B41FA5}">
                      <a16:colId xmlns:a16="http://schemas.microsoft.com/office/drawing/2014/main" val="20004"/>
                    </a:ext>
                  </a:extLst>
                </a:gridCol>
              </a:tblGrid>
              <a:tr h="915516">
                <a:tc>
                  <a:txBody>
                    <a:bodyPr/>
                    <a:lstStyle/>
                    <a:p>
                      <a:pPr algn="ctr"/>
                      <a:endParaRPr lang="en-GB" sz="3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i="1" dirty="0">
                          <a:solidFill>
                            <a:schemeClr val="tx1"/>
                          </a:solidFill>
                        </a:rPr>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i="1"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i="1"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i="1"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915516">
                <a:tc>
                  <a:txBody>
                    <a:bodyPr/>
                    <a:lstStyle/>
                    <a:p>
                      <a:pPr algn="ctr"/>
                      <a:r>
                        <a:rPr lang="en-GB" sz="3600" b="1" i="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915516">
                <a:tc>
                  <a:txBody>
                    <a:bodyPr/>
                    <a:lstStyle/>
                    <a:p>
                      <a:pPr algn="ctr"/>
                      <a:r>
                        <a:rPr lang="en-GB" sz="3600" b="1" i="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3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798620" y="578996"/>
            <a:ext cx="1948120" cy="79467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42159" y="709698"/>
            <a:ext cx="830521" cy="769441"/>
          </a:xfrm>
          <a:prstGeom prst="rect">
            <a:avLst/>
          </a:prstGeom>
          <a:noFill/>
        </p:spPr>
        <p:txBody>
          <a:bodyPr wrap="square" rtlCol="0">
            <a:spAutoFit/>
          </a:bodyPr>
          <a:lstStyle/>
          <a:p>
            <a:r>
              <a:rPr lang="en-GB" sz="4400" b="1" dirty="0"/>
              <a:t>A</a:t>
            </a:r>
          </a:p>
        </p:txBody>
      </p:sp>
      <p:sp>
        <p:nvSpPr>
          <p:cNvPr id="7" name="TextBox 6"/>
          <p:cNvSpPr txBox="1"/>
          <p:nvPr/>
        </p:nvSpPr>
        <p:spPr>
          <a:xfrm>
            <a:off x="2047349" y="473527"/>
            <a:ext cx="969929" cy="769441"/>
          </a:xfrm>
          <a:prstGeom prst="rect">
            <a:avLst/>
          </a:prstGeom>
          <a:noFill/>
        </p:spPr>
        <p:txBody>
          <a:bodyPr wrap="square" rtlCol="0">
            <a:spAutoFit/>
          </a:bodyPr>
          <a:lstStyle/>
          <a:p>
            <a:r>
              <a:rPr lang="en-GB" sz="4400" b="1" dirty="0"/>
              <a:t>BC</a:t>
            </a:r>
          </a:p>
        </p:txBody>
      </p:sp>
      <p:sp>
        <p:nvSpPr>
          <p:cNvPr id="8" name="Rectangle 7"/>
          <p:cNvSpPr/>
          <p:nvPr/>
        </p:nvSpPr>
        <p:spPr>
          <a:xfrm>
            <a:off x="5279654" y="1542934"/>
            <a:ext cx="3417778" cy="16170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p:cNvSpPr/>
          <p:nvPr/>
        </p:nvSpPr>
        <p:spPr>
          <a:xfrm>
            <a:off x="7478232" y="2466754"/>
            <a:ext cx="3473303" cy="62970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45705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Try this</a:t>
            </a:r>
          </a:p>
        </p:txBody>
      </p:sp>
      <p:sp>
        <p:nvSpPr>
          <p:cNvPr id="3" name="Content Placeholder 2"/>
          <p:cNvSpPr>
            <a:spLocks noGrp="1"/>
          </p:cNvSpPr>
          <p:nvPr>
            <p:ph idx="1"/>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321" y="-1"/>
            <a:ext cx="3248526" cy="6858000"/>
          </a:xfrm>
          <a:prstGeom prst="rect">
            <a:avLst/>
          </a:prstGeom>
        </p:spPr>
      </p:pic>
    </p:spTree>
    <p:extLst>
      <p:ext uri="{BB962C8B-B14F-4D97-AF65-F5344CB8AC3E}">
        <p14:creationId xmlns:p14="http://schemas.microsoft.com/office/powerpoint/2010/main" val="1103369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dirty="0"/>
          </a:p>
        </p:txBody>
      </p:sp>
      <p:pic>
        <p:nvPicPr>
          <p:cNvPr id="4" name="4 variable Karnaugh Map ">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06650" y="473075"/>
            <a:ext cx="7378700" cy="6384925"/>
          </a:xfrm>
        </p:spPr>
      </p:pic>
    </p:spTree>
    <p:extLst>
      <p:ext uri="{BB962C8B-B14F-4D97-AF65-F5344CB8AC3E}">
        <p14:creationId xmlns:p14="http://schemas.microsoft.com/office/powerpoint/2010/main" val="32836929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6946" t="17664" b="9112"/>
          <a:stretch/>
        </p:blipFill>
        <p:spPr>
          <a:xfrm rot="5553287">
            <a:off x="-310312" y="436208"/>
            <a:ext cx="6412443" cy="5791821"/>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70" t="14841" r="27390"/>
          <a:stretch/>
        </p:blipFill>
        <p:spPr>
          <a:xfrm rot="5400000">
            <a:off x="5743911" y="47908"/>
            <a:ext cx="6412444" cy="6316627"/>
          </a:xfrm>
          <a:prstGeom prst="rect">
            <a:avLst/>
          </a:prstGeom>
        </p:spPr>
      </p:pic>
    </p:spTree>
    <p:extLst>
      <p:ext uri="{BB962C8B-B14F-4D97-AF65-F5344CB8AC3E}">
        <p14:creationId xmlns:p14="http://schemas.microsoft.com/office/powerpoint/2010/main" val="93600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NOT</a:t>
            </a:r>
          </a:p>
        </p:txBody>
      </p:sp>
      <p:sp>
        <p:nvSpPr>
          <p:cNvPr id="3" name="Content Placeholder 2"/>
          <p:cNvSpPr>
            <a:spLocks noGrp="1"/>
          </p:cNvSpPr>
          <p:nvPr>
            <p:ph idx="1"/>
          </p:nvPr>
        </p:nvSpPr>
        <p:spPr/>
        <p:txBody>
          <a:bodyPr/>
          <a:lstStyle/>
          <a:p>
            <a:r>
              <a:rPr lang="en-GB" dirty="0"/>
              <a:t>ONE inputs</a:t>
            </a:r>
          </a:p>
          <a:p>
            <a:r>
              <a:rPr lang="en-GB" dirty="0"/>
              <a:t>One output </a:t>
            </a:r>
          </a:p>
          <a:p>
            <a:endParaRPr lang="en-GB" dirty="0"/>
          </a:p>
          <a:p>
            <a:r>
              <a:rPr lang="en-GB" dirty="0"/>
              <a:t>If Input in OFF then output is ON</a:t>
            </a:r>
          </a:p>
          <a:p>
            <a:r>
              <a:rPr lang="en-GB" dirty="0"/>
              <a:t>If Input is ON then output is OFF</a:t>
            </a:r>
          </a:p>
          <a:p>
            <a:r>
              <a:rPr lang="en-GB" dirty="0"/>
              <a:t>Written as Ā </a:t>
            </a:r>
          </a:p>
        </p:txBody>
      </p:sp>
      <p:graphicFrame>
        <p:nvGraphicFramePr>
          <p:cNvPr id="5" name="Table 4"/>
          <p:cNvGraphicFramePr>
            <a:graphicFrameLocks noGrp="1"/>
          </p:cNvGraphicFramePr>
          <p:nvPr/>
        </p:nvGraphicFramePr>
        <p:xfrm>
          <a:off x="372534" y="3977640"/>
          <a:ext cx="3911599" cy="1920240"/>
        </p:xfrm>
        <a:graphic>
          <a:graphicData uri="http://schemas.openxmlformats.org/drawingml/2006/table">
            <a:tbl>
              <a:tblPr firstRow="1" bandRow="1">
                <a:tableStyleId>{00A15C55-8517-42AA-B614-E9B94910E393}</a:tableStyleId>
              </a:tblPr>
              <a:tblGrid>
                <a:gridCol w="1794933">
                  <a:extLst>
                    <a:ext uri="{9D8B030D-6E8A-4147-A177-3AD203B41FA5}">
                      <a16:colId xmlns:a16="http://schemas.microsoft.com/office/drawing/2014/main" val="20000"/>
                    </a:ext>
                  </a:extLst>
                </a:gridCol>
                <a:gridCol w="2116666">
                  <a:extLst>
                    <a:ext uri="{9D8B030D-6E8A-4147-A177-3AD203B41FA5}">
                      <a16:colId xmlns:a16="http://schemas.microsoft.com/office/drawing/2014/main" val="20001"/>
                    </a:ext>
                  </a:extLst>
                </a:gridCol>
              </a:tblGrid>
              <a:tr h="370840">
                <a:tc>
                  <a:txBody>
                    <a:bodyPr/>
                    <a:lstStyle/>
                    <a:p>
                      <a:pPr algn="ctr"/>
                      <a:r>
                        <a:rPr lang="en-GB" sz="3600" dirty="0"/>
                        <a:t>Input A</a:t>
                      </a:r>
                    </a:p>
                  </a:txBody>
                  <a:tcPr/>
                </a:tc>
                <a:tc>
                  <a:txBody>
                    <a:bodyPr/>
                    <a:lstStyle/>
                    <a:p>
                      <a:pPr algn="ctr"/>
                      <a:r>
                        <a:rPr lang="en-GB" sz="3600" dirty="0"/>
                        <a:t>Output</a:t>
                      </a:r>
                    </a:p>
                  </a:txBody>
                  <a:tcPr/>
                </a:tc>
                <a:extLst>
                  <a:ext uri="{0D108BD9-81ED-4DB2-BD59-A6C34878D82A}">
                    <a16:rowId xmlns:a16="http://schemas.microsoft.com/office/drawing/2014/main" val="10000"/>
                  </a:ext>
                </a:extLst>
              </a:tr>
              <a:tr h="370840">
                <a:tc>
                  <a:txBody>
                    <a:bodyPr/>
                    <a:lstStyle/>
                    <a:p>
                      <a:pPr algn="ctr"/>
                      <a:r>
                        <a:rPr lang="en-GB" sz="3600" dirty="0"/>
                        <a:t>0</a:t>
                      </a:r>
                    </a:p>
                  </a:txBody>
                  <a:tcPr/>
                </a:tc>
                <a:tc>
                  <a:txBody>
                    <a:bodyPr/>
                    <a:lstStyle/>
                    <a:p>
                      <a:pPr algn="ctr"/>
                      <a:r>
                        <a:rPr lang="en-GB" sz="3600" dirty="0"/>
                        <a:t>1</a:t>
                      </a:r>
                    </a:p>
                  </a:txBody>
                  <a:tcPr/>
                </a:tc>
                <a:extLst>
                  <a:ext uri="{0D108BD9-81ED-4DB2-BD59-A6C34878D82A}">
                    <a16:rowId xmlns:a16="http://schemas.microsoft.com/office/drawing/2014/main" val="10001"/>
                  </a:ext>
                </a:extLst>
              </a:tr>
              <a:tr h="370840">
                <a:tc>
                  <a:txBody>
                    <a:bodyPr/>
                    <a:lstStyle/>
                    <a:p>
                      <a:pPr algn="ctr"/>
                      <a:r>
                        <a:rPr lang="en-GB" sz="3600" dirty="0"/>
                        <a:t>1</a:t>
                      </a:r>
                    </a:p>
                  </a:txBody>
                  <a:tcPr/>
                </a:tc>
                <a:tc>
                  <a:txBody>
                    <a:bodyPr/>
                    <a:lstStyle/>
                    <a:p>
                      <a:pPr algn="ctr"/>
                      <a:r>
                        <a:rPr lang="en-GB" sz="3600" dirty="0"/>
                        <a:t>0</a:t>
                      </a:r>
                    </a:p>
                  </a:txBody>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2"/>
          <a:stretch>
            <a:fillRect/>
          </a:stretch>
        </p:blipFill>
        <p:spPr>
          <a:xfrm>
            <a:off x="6587066" y="3711786"/>
            <a:ext cx="5310685" cy="2944707"/>
          </a:xfrm>
          <a:prstGeom prst="rect">
            <a:avLst/>
          </a:prstGeom>
        </p:spPr>
      </p:pic>
    </p:spTree>
    <p:extLst>
      <p:ext uri="{BB962C8B-B14F-4D97-AF65-F5344CB8AC3E}">
        <p14:creationId xmlns:p14="http://schemas.microsoft.com/office/powerpoint/2010/main" val="263845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a:p>
        </p:txBody>
      </p:sp>
      <p:sp>
        <p:nvSpPr>
          <p:cNvPr id="3" name="Content Placeholder 2"/>
          <p:cNvSpPr>
            <a:spLocks noGrp="1"/>
          </p:cNvSpPr>
          <p:nvPr>
            <p:ph idx="1"/>
          </p:nvPr>
        </p:nvSpPr>
        <p:spPr/>
        <p:txBody>
          <a:bodyPr/>
          <a:lstStyle/>
          <a:p>
            <a:r>
              <a:rPr lang="en-GB" dirty="0"/>
              <a:t>9608/31/MJ/16 </a:t>
            </a:r>
            <a:r>
              <a:rPr lang="en-GB" dirty="0" err="1"/>
              <a:t>Q1</a:t>
            </a:r>
            <a:endParaRPr lang="en-GB" dirty="0"/>
          </a:p>
          <a:p>
            <a:r>
              <a:rPr lang="en-GB" dirty="0"/>
              <a:t>9608/31/MJ/16 </a:t>
            </a:r>
            <a:r>
              <a:rPr lang="en-GB" dirty="0" err="1"/>
              <a:t>Q5</a:t>
            </a:r>
            <a:endParaRPr lang="en-GB" dirty="0"/>
          </a:p>
          <a:p>
            <a:r>
              <a:rPr lang="en-GB" dirty="0"/>
              <a:t>9608/03/SP/15 </a:t>
            </a:r>
            <a:r>
              <a:rPr lang="en-GB" dirty="0" err="1"/>
              <a:t>Q5</a:t>
            </a:r>
            <a:endParaRPr lang="en-GB" dirty="0"/>
          </a:p>
          <a:p>
            <a:r>
              <a:rPr lang="en-GB" dirty="0"/>
              <a:t>9608/31/MJ/16 </a:t>
            </a:r>
            <a:r>
              <a:rPr lang="en-GB" dirty="0" err="1"/>
              <a:t>Q6</a:t>
            </a:r>
            <a:endParaRPr lang="en-GB"/>
          </a:p>
          <a:p>
            <a:endParaRPr lang="en-GB"/>
          </a:p>
        </p:txBody>
      </p:sp>
    </p:spTree>
    <p:extLst>
      <p:ext uri="{BB962C8B-B14F-4D97-AF65-F5344CB8AC3E}">
        <p14:creationId xmlns:p14="http://schemas.microsoft.com/office/powerpoint/2010/main" val="2645916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Quick Quiz</a:t>
            </a:r>
          </a:p>
        </p:txBody>
      </p:sp>
      <p:sp>
        <p:nvSpPr>
          <p:cNvPr id="3" name="Content Placeholder 2"/>
          <p:cNvSpPr>
            <a:spLocks noGrp="1"/>
          </p:cNvSpPr>
          <p:nvPr>
            <p:ph idx="1"/>
          </p:nvPr>
        </p:nvSpPr>
        <p:spPr/>
        <p:txBody>
          <a:bodyPr/>
          <a:lstStyle/>
          <a:p>
            <a:pPr marL="514350" indent="-514350">
              <a:buFont typeface="+mj-lt"/>
              <a:buAutoNum type="arabicPeriod"/>
            </a:pPr>
            <a:r>
              <a:rPr lang="en-GB" dirty="0"/>
              <a:t>Name 2 logic gates</a:t>
            </a:r>
          </a:p>
          <a:p>
            <a:pPr marL="514350" indent="-514350">
              <a:buFont typeface="+mj-lt"/>
              <a:buAutoNum type="arabicPeriod"/>
            </a:pPr>
            <a:r>
              <a:rPr lang="en-GB" dirty="0"/>
              <a:t>Name 2 more </a:t>
            </a:r>
          </a:p>
          <a:p>
            <a:pPr marL="514350" indent="-514350">
              <a:buFont typeface="+mj-lt"/>
              <a:buAutoNum type="arabicPeriod"/>
            </a:pPr>
            <a:r>
              <a:rPr lang="en-GB" dirty="0"/>
              <a:t>And 2 more please</a:t>
            </a:r>
          </a:p>
          <a:p>
            <a:pPr marL="514350" indent="-514350">
              <a:buFont typeface="+mj-lt"/>
              <a:buAutoNum type="arabicPeriod"/>
            </a:pPr>
            <a:r>
              <a:rPr lang="en-GB" dirty="0"/>
              <a:t>Why do we use logic gates?</a:t>
            </a:r>
          </a:p>
          <a:p>
            <a:pPr marL="514350" indent="-514350">
              <a:buFont typeface="+mj-lt"/>
              <a:buAutoNum type="arabicPeriod"/>
            </a:pPr>
            <a:r>
              <a:rPr lang="en-GB" dirty="0"/>
              <a:t>Which gate has two inputs?</a:t>
            </a:r>
          </a:p>
          <a:p>
            <a:pPr marL="514350" indent="-514350">
              <a:buFont typeface="+mj-lt"/>
              <a:buAutoNum type="arabicPeriod"/>
            </a:pPr>
            <a:r>
              <a:rPr lang="en-GB" dirty="0"/>
              <a:t>Which gate has one input </a:t>
            </a:r>
          </a:p>
          <a:p>
            <a:pPr marL="514350" indent="-514350">
              <a:buFont typeface="+mj-lt"/>
              <a:buAutoNum type="arabicPeriod"/>
            </a:pPr>
            <a:r>
              <a:rPr lang="en-GB" dirty="0"/>
              <a:t>What does + mean?</a:t>
            </a:r>
          </a:p>
          <a:p>
            <a:pPr marL="514350" indent="-514350">
              <a:buFont typeface="+mj-lt"/>
              <a:buAutoNum type="arabicPeriod"/>
            </a:pPr>
            <a:r>
              <a:rPr lang="en-GB" dirty="0"/>
              <a:t>Which gate needs to have input 1 and Input 2 on for output to be on?</a:t>
            </a:r>
          </a:p>
          <a:p>
            <a:pPr marL="514350" indent="-514350">
              <a:buFont typeface="+mj-lt"/>
              <a:buAutoNum type="arabicPeriod"/>
            </a:pPr>
            <a:r>
              <a:rPr lang="en-GB" dirty="0"/>
              <a:t>Which gate has one output?</a:t>
            </a:r>
          </a:p>
          <a:p>
            <a:pPr marL="514350" indent="-514350">
              <a:buFont typeface="+mj-lt"/>
              <a:buAutoNum type="arabicPeriod"/>
            </a:pPr>
            <a:r>
              <a:rPr lang="en-GB" dirty="0"/>
              <a:t>Which gate is simply the opposite of the input?</a:t>
            </a:r>
          </a:p>
          <a:p>
            <a:pPr marL="514350" indent="-514350">
              <a:buFont typeface="+mj-lt"/>
              <a:buAutoNum type="arabicPeriod"/>
            </a:pPr>
            <a:r>
              <a:rPr lang="en-GB" dirty="0"/>
              <a:t>What are the names of the table?</a:t>
            </a:r>
          </a:p>
          <a:p>
            <a:pPr marL="514350" indent="-514350">
              <a:buFont typeface="+mj-lt"/>
              <a:buAutoNum type="arabicPeriod"/>
            </a:pPr>
            <a:endParaRPr lang="en-GB" dirty="0"/>
          </a:p>
        </p:txBody>
      </p:sp>
    </p:spTree>
    <p:extLst>
      <p:ext uri="{BB962C8B-B14F-4D97-AF65-F5344CB8AC3E}">
        <p14:creationId xmlns:p14="http://schemas.microsoft.com/office/powerpoint/2010/main" val="107254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NAND</a:t>
            </a:r>
          </a:p>
        </p:txBody>
      </p:sp>
      <p:sp>
        <p:nvSpPr>
          <p:cNvPr id="3" name="Content Placeholder 2"/>
          <p:cNvSpPr>
            <a:spLocks noGrp="1"/>
          </p:cNvSpPr>
          <p:nvPr>
            <p:ph idx="1"/>
          </p:nvPr>
        </p:nvSpPr>
        <p:spPr/>
        <p:txBody>
          <a:bodyPr/>
          <a:lstStyle/>
          <a:p>
            <a:r>
              <a:rPr lang="en-GB" dirty="0"/>
              <a:t>Stands for NOT AND </a:t>
            </a:r>
          </a:p>
          <a:p>
            <a:r>
              <a:rPr lang="en-GB" dirty="0"/>
              <a:t>Two Inputs </a:t>
            </a:r>
          </a:p>
          <a:p>
            <a:r>
              <a:rPr lang="en-GB" dirty="0"/>
              <a:t>One Output </a:t>
            </a:r>
          </a:p>
          <a:p>
            <a:endParaRPr lang="en-GB" dirty="0"/>
          </a:p>
          <a:p>
            <a:r>
              <a:rPr lang="en-GB" dirty="0"/>
              <a:t>Output is ON unless both inputs are ON</a:t>
            </a:r>
          </a:p>
          <a:p>
            <a:r>
              <a:rPr lang="en-GB" dirty="0"/>
              <a:t>Written as A </a:t>
            </a:r>
            <a:r>
              <a:rPr lang="en-GB" baseline="30000" dirty="0"/>
              <a:t>.</a:t>
            </a:r>
            <a:r>
              <a:rPr lang="en-GB" dirty="0"/>
              <a:t> B = Output</a:t>
            </a:r>
          </a:p>
          <a:p>
            <a:endParaRPr lang="en-GB" dirty="0"/>
          </a:p>
        </p:txBody>
      </p:sp>
      <p:graphicFrame>
        <p:nvGraphicFramePr>
          <p:cNvPr id="4" name="Table 3"/>
          <p:cNvGraphicFramePr>
            <a:graphicFrameLocks noGrp="1"/>
          </p:cNvGraphicFramePr>
          <p:nvPr/>
        </p:nvGraphicFramePr>
        <p:xfrm>
          <a:off x="118534" y="3796626"/>
          <a:ext cx="5757333" cy="2895600"/>
        </p:xfrm>
        <a:graphic>
          <a:graphicData uri="http://schemas.openxmlformats.org/drawingml/2006/table">
            <a:tbl>
              <a:tblPr firstRow="1" bandRow="1">
                <a:tableStyleId>{00A15C55-8517-42AA-B614-E9B94910E393}</a:tableStyleId>
              </a:tblPr>
              <a:tblGrid>
                <a:gridCol w="1794933">
                  <a:extLst>
                    <a:ext uri="{9D8B030D-6E8A-4147-A177-3AD203B41FA5}">
                      <a16:colId xmlns:a16="http://schemas.microsoft.com/office/drawing/2014/main" val="20000"/>
                    </a:ext>
                  </a:extLst>
                </a:gridCol>
                <a:gridCol w="1845734">
                  <a:extLst>
                    <a:ext uri="{9D8B030D-6E8A-4147-A177-3AD203B41FA5}">
                      <a16:colId xmlns:a16="http://schemas.microsoft.com/office/drawing/2014/main" val="20001"/>
                    </a:ext>
                  </a:extLst>
                </a:gridCol>
                <a:gridCol w="2116666">
                  <a:extLst>
                    <a:ext uri="{9D8B030D-6E8A-4147-A177-3AD203B41FA5}">
                      <a16:colId xmlns:a16="http://schemas.microsoft.com/office/drawing/2014/main" val="20002"/>
                    </a:ext>
                  </a:extLst>
                </a:gridCol>
              </a:tblGrid>
              <a:tr h="370840">
                <a:tc>
                  <a:txBody>
                    <a:bodyPr/>
                    <a:lstStyle/>
                    <a:p>
                      <a:pPr algn="ctr"/>
                      <a:r>
                        <a:rPr lang="en-GB" sz="3200" dirty="0"/>
                        <a:t>Input A</a:t>
                      </a:r>
                    </a:p>
                  </a:txBody>
                  <a:tcPr/>
                </a:tc>
                <a:tc>
                  <a:txBody>
                    <a:bodyPr/>
                    <a:lstStyle/>
                    <a:p>
                      <a:pPr algn="ctr"/>
                      <a:r>
                        <a:rPr lang="en-GB" sz="3200" dirty="0"/>
                        <a:t>Input B</a:t>
                      </a:r>
                    </a:p>
                  </a:txBody>
                  <a:tcPr/>
                </a:tc>
                <a:tc>
                  <a:txBody>
                    <a:bodyPr/>
                    <a:lstStyle/>
                    <a:p>
                      <a:pPr algn="ctr"/>
                      <a:r>
                        <a:rPr lang="en-GB" sz="3200" dirty="0"/>
                        <a:t>Output</a:t>
                      </a:r>
                    </a:p>
                  </a:txBody>
                  <a:tcPr/>
                </a:tc>
                <a:extLst>
                  <a:ext uri="{0D108BD9-81ED-4DB2-BD59-A6C34878D82A}">
                    <a16:rowId xmlns:a16="http://schemas.microsoft.com/office/drawing/2014/main" val="10000"/>
                  </a:ext>
                </a:extLst>
              </a:tr>
              <a:tr h="370840">
                <a:tc>
                  <a:txBody>
                    <a:bodyPr/>
                    <a:lstStyle/>
                    <a:p>
                      <a:pPr algn="ctr"/>
                      <a:r>
                        <a:rPr lang="en-GB" sz="3200" dirty="0"/>
                        <a:t>0</a:t>
                      </a:r>
                    </a:p>
                  </a:txBody>
                  <a:tcPr/>
                </a:tc>
                <a:tc>
                  <a:txBody>
                    <a:bodyPr/>
                    <a:lstStyle/>
                    <a:p>
                      <a:pPr algn="ctr"/>
                      <a:r>
                        <a:rPr lang="en-GB" sz="3200" dirty="0"/>
                        <a:t>0</a:t>
                      </a:r>
                    </a:p>
                  </a:txBody>
                  <a:tcPr/>
                </a:tc>
                <a:tc>
                  <a:txBody>
                    <a:bodyPr/>
                    <a:lstStyle/>
                    <a:p>
                      <a:pPr algn="ctr"/>
                      <a:r>
                        <a:rPr lang="en-GB" sz="3200" dirty="0"/>
                        <a:t>1</a:t>
                      </a:r>
                    </a:p>
                  </a:txBody>
                  <a:tcPr/>
                </a:tc>
                <a:extLst>
                  <a:ext uri="{0D108BD9-81ED-4DB2-BD59-A6C34878D82A}">
                    <a16:rowId xmlns:a16="http://schemas.microsoft.com/office/drawing/2014/main" val="10001"/>
                  </a:ext>
                </a:extLst>
              </a:tr>
              <a:tr h="370840">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1</a:t>
                      </a:r>
                    </a:p>
                  </a:txBody>
                  <a:tcPr/>
                </a:tc>
                <a:extLst>
                  <a:ext uri="{0D108BD9-81ED-4DB2-BD59-A6C34878D82A}">
                    <a16:rowId xmlns:a16="http://schemas.microsoft.com/office/drawing/2014/main" val="10002"/>
                  </a:ext>
                </a:extLst>
              </a:tr>
              <a:tr h="370840">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1</a:t>
                      </a:r>
                    </a:p>
                  </a:txBody>
                  <a:tcPr/>
                </a:tc>
                <a:extLst>
                  <a:ext uri="{0D108BD9-81ED-4DB2-BD59-A6C34878D82A}">
                    <a16:rowId xmlns:a16="http://schemas.microsoft.com/office/drawing/2014/main" val="10003"/>
                  </a:ext>
                </a:extLst>
              </a:tr>
              <a:tr h="370840">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10004"/>
                  </a:ext>
                </a:extLst>
              </a:tr>
            </a:tbl>
          </a:graphicData>
        </a:graphic>
      </p:graphicFrame>
      <p:cxnSp>
        <p:nvCxnSpPr>
          <p:cNvPr id="7" name="Straight Connector 6"/>
          <p:cNvCxnSpPr/>
          <p:nvPr/>
        </p:nvCxnSpPr>
        <p:spPr>
          <a:xfrm>
            <a:off x="1676400" y="3335867"/>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6548967" y="3796626"/>
            <a:ext cx="5405120" cy="2844800"/>
          </a:xfrm>
          <a:prstGeom prst="rect">
            <a:avLst/>
          </a:prstGeom>
        </p:spPr>
      </p:pic>
    </p:spTree>
    <p:extLst>
      <p:ext uri="{BB962C8B-B14F-4D97-AF65-F5344CB8AC3E}">
        <p14:creationId xmlns:p14="http://schemas.microsoft.com/office/powerpoint/2010/main" val="32017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NOR</a:t>
            </a:r>
          </a:p>
        </p:txBody>
      </p:sp>
      <p:sp>
        <p:nvSpPr>
          <p:cNvPr id="3" name="Content Placeholder 2"/>
          <p:cNvSpPr>
            <a:spLocks noGrp="1"/>
          </p:cNvSpPr>
          <p:nvPr>
            <p:ph idx="1"/>
          </p:nvPr>
        </p:nvSpPr>
        <p:spPr/>
        <p:txBody>
          <a:bodyPr/>
          <a:lstStyle/>
          <a:p>
            <a:r>
              <a:rPr lang="en-GB" dirty="0"/>
              <a:t>Stands for NOT OR</a:t>
            </a:r>
          </a:p>
          <a:p>
            <a:r>
              <a:rPr lang="en-GB" dirty="0"/>
              <a:t>Two Inputs </a:t>
            </a:r>
          </a:p>
          <a:p>
            <a:r>
              <a:rPr lang="en-GB" dirty="0"/>
              <a:t>One Output </a:t>
            </a:r>
          </a:p>
          <a:p>
            <a:endParaRPr lang="en-GB" dirty="0"/>
          </a:p>
          <a:p>
            <a:r>
              <a:rPr lang="en-GB" dirty="0"/>
              <a:t>If any Input is ON then output is OFF</a:t>
            </a:r>
          </a:p>
          <a:p>
            <a:r>
              <a:rPr lang="en-GB" dirty="0"/>
              <a:t>Written as A + B = Output</a:t>
            </a:r>
          </a:p>
          <a:p>
            <a:endParaRPr lang="en-GB" dirty="0"/>
          </a:p>
        </p:txBody>
      </p:sp>
      <p:graphicFrame>
        <p:nvGraphicFramePr>
          <p:cNvPr id="4" name="Table 3"/>
          <p:cNvGraphicFramePr>
            <a:graphicFrameLocks noGrp="1"/>
          </p:cNvGraphicFramePr>
          <p:nvPr/>
        </p:nvGraphicFramePr>
        <p:xfrm>
          <a:off x="118534" y="3796626"/>
          <a:ext cx="5757333" cy="2895600"/>
        </p:xfrm>
        <a:graphic>
          <a:graphicData uri="http://schemas.openxmlformats.org/drawingml/2006/table">
            <a:tbl>
              <a:tblPr firstRow="1" bandRow="1">
                <a:tableStyleId>{00A15C55-8517-42AA-B614-E9B94910E393}</a:tableStyleId>
              </a:tblPr>
              <a:tblGrid>
                <a:gridCol w="1794933">
                  <a:extLst>
                    <a:ext uri="{9D8B030D-6E8A-4147-A177-3AD203B41FA5}">
                      <a16:colId xmlns:a16="http://schemas.microsoft.com/office/drawing/2014/main" val="20000"/>
                    </a:ext>
                  </a:extLst>
                </a:gridCol>
                <a:gridCol w="1845734">
                  <a:extLst>
                    <a:ext uri="{9D8B030D-6E8A-4147-A177-3AD203B41FA5}">
                      <a16:colId xmlns:a16="http://schemas.microsoft.com/office/drawing/2014/main" val="20001"/>
                    </a:ext>
                  </a:extLst>
                </a:gridCol>
                <a:gridCol w="2116666">
                  <a:extLst>
                    <a:ext uri="{9D8B030D-6E8A-4147-A177-3AD203B41FA5}">
                      <a16:colId xmlns:a16="http://schemas.microsoft.com/office/drawing/2014/main" val="20002"/>
                    </a:ext>
                  </a:extLst>
                </a:gridCol>
              </a:tblGrid>
              <a:tr h="370840">
                <a:tc>
                  <a:txBody>
                    <a:bodyPr/>
                    <a:lstStyle/>
                    <a:p>
                      <a:pPr algn="ctr"/>
                      <a:r>
                        <a:rPr lang="en-GB" sz="3200" dirty="0"/>
                        <a:t>Input A</a:t>
                      </a:r>
                    </a:p>
                  </a:txBody>
                  <a:tcPr/>
                </a:tc>
                <a:tc>
                  <a:txBody>
                    <a:bodyPr/>
                    <a:lstStyle/>
                    <a:p>
                      <a:pPr algn="ctr"/>
                      <a:r>
                        <a:rPr lang="en-GB" sz="3200" dirty="0"/>
                        <a:t>Input B</a:t>
                      </a:r>
                    </a:p>
                  </a:txBody>
                  <a:tcPr/>
                </a:tc>
                <a:tc>
                  <a:txBody>
                    <a:bodyPr/>
                    <a:lstStyle/>
                    <a:p>
                      <a:pPr algn="ctr"/>
                      <a:r>
                        <a:rPr lang="en-GB" sz="3200" dirty="0"/>
                        <a:t>Output</a:t>
                      </a:r>
                    </a:p>
                  </a:txBody>
                  <a:tcPr/>
                </a:tc>
                <a:extLst>
                  <a:ext uri="{0D108BD9-81ED-4DB2-BD59-A6C34878D82A}">
                    <a16:rowId xmlns:a16="http://schemas.microsoft.com/office/drawing/2014/main" val="10000"/>
                  </a:ext>
                </a:extLst>
              </a:tr>
              <a:tr h="370840">
                <a:tc>
                  <a:txBody>
                    <a:bodyPr/>
                    <a:lstStyle/>
                    <a:p>
                      <a:pPr algn="ctr"/>
                      <a:r>
                        <a:rPr lang="en-GB" sz="3200" dirty="0"/>
                        <a:t>0</a:t>
                      </a:r>
                    </a:p>
                  </a:txBody>
                  <a:tcPr/>
                </a:tc>
                <a:tc>
                  <a:txBody>
                    <a:bodyPr/>
                    <a:lstStyle/>
                    <a:p>
                      <a:pPr algn="ctr"/>
                      <a:r>
                        <a:rPr lang="en-GB" sz="3200" dirty="0"/>
                        <a:t>0</a:t>
                      </a:r>
                    </a:p>
                  </a:txBody>
                  <a:tcPr/>
                </a:tc>
                <a:tc>
                  <a:txBody>
                    <a:bodyPr/>
                    <a:lstStyle/>
                    <a:p>
                      <a:pPr algn="ctr"/>
                      <a:r>
                        <a:rPr lang="en-GB" sz="3200" dirty="0"/>
                        <a:t>1</a:t>
                      </a:r>
                    </a:p>
                  </a:txBody>
                  <a:tcPr/>
                </a:tc>
                <a:extLst>
                  <a:ext uri="{0D108BD9-81ED-4DB2-BD59-A6C34878D82A}">
                    <a16:rowId xmlns:a16="http://schemas.microsoft.com/office/drawing/2014/main" val="10001"/>
                  </a:ext>
                </a:extLst>
              </a:tr>
              <a:tr h="370840">
                <a:tc>
                  <a:txBody>
                    <a:bodyPr/>
                    <a:lstStyle/>
                    <a:p>
                      <a:pPr algn="ctr"/>
                      <a:r>
                        <a:rPr lang="en-GB" sz="3200" dirty="0"/>
                        <a:t>0</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10002"/>
                  </a:ext>
                </a:extLst>
              </a:tr>
              <a:tr h="370840">
                <a:tc>
                  <a:txBody>
                    <a:bodyPr/>
                    <a:lstStyle/>
                    <a:p>
                      <a:pPr algn="ctr"/>
                      <a:r>
                        <a:rPr lang="en-GB" sz="3200" dirty="0"/>
                        <a:t>1</a:t>
                      </a:r>
                    </a:p>
                  </a:txBody>
                  <a:tcPr/>
                </a:tc>
                <a:tc>
                  <a:txBody>
                    <a:bodyPr/>
                    <a:lstStyle/>
                    <a:p>
                      <a:pPr algn="ctr"/>
                      <a:r>
                        <a:rPr lang="en-GB" sz="3200" dirty="0"/>
                        <a:t>0</a:t>
                      </a:r>
                    </a:p>
                  </a:txBody>
                  <a:tcPr/>
                </a:tc>
                <a:tc>
                  <a:txBody>
                    <a:bodyPr/>
                    <a:lstStyle/>
                    <a:p>
                      <a:pPr algn="ctr"/>
                      <a:r>
                        <a:rPr lang="en-GB" sz="3200" dirty="0"/>
                        <a:t>0</a:t>
                      </a:r>
                    </a:p>
                  </a:txBody>
                  <a:tcPr/>
                </a:tc>
                <a:extLst>
                  <a:ext uri="{0D108BD9-81ED-4DB2-BD59-A6C34878D82A}">
                    <a16:rowId xmlns:a16="http://schemas.microsoft.com/office/drawing/2014/main" val="10003"/>
                  </a:ext>
                </a:extLst>
              </a:tr>
              <a:tr h="370840">
                <a:tc>
                  <a:txBody>
                    <a:bodyPr/>
                    <a:lstStyle/>
                    <a:p>
                      <a:pPr algn="ctr"/>
                      <a:r>
                        <a:rPr lang="en-GB" sz="3200" dirty="0"/>
                        <a:t>1</a:t>
                      </a:r>
                    </a:p>
                  </a:txBody>
                  <a:tcPr/>
                </a:tc>
                <a:tc>
                  <a:txBody>
                    <a:bodyPr/>
                    <a:lstStyle/>
                    <a:p>
                      <a:pPr algn="ctr"/>
                      <a:r>
                        <a:rPr lang="en-GB" sz="3200" dirty="0"/>
                        <a:t>1</a:t>
                      </a:r>
                    </a:p>
                  </a:txBody>
                  <a:tcPr/>
                </a:tc>
                <a:tc>
                  <a:txBody>
                    <a:bodyPr/>
                    <a:lstStyle/>
                    <a:p>
                      <a:pPr algn="ctr"/>
                      <a:r>
                        <a:rPr lang="en-GB" sz="3200" dirty="0"/>
                        <a:t>0</a:t>
                      </a:r>
                    </a:p>
                  </a:txBody>
                  <a:tcPr/>
                </a:tc>
                <a:extLst>
                  <a:ext uri="{0D108BD9-81ED-4DB2-BD59-A6C34878D82A}">
                    <a16:rowId xmlns:a16="http://schemas.microsoft.com/office/drawing/2014/main" val="10004"/>
                  </a:ext>
                </a:extLst>
              </a:tr>
            </a:tbl>
          </a:graphicData>
        </a:graphic>
      </p:graphicFrame>
      <p:cxnSp>
        <p:nvCxnSpPr>
          <p:cNvPr id="7" name="Straight Connector 6"/>
          <p:cNvCxnSpPr/>
          <p:nvPr/>
        </p:nvCxnSpPr>
        <p:spPr>
          <a:xfrm>
            <a:off x="1676400" y="3107264"/>
            <a:ext cx="72813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5994402" y="3860126"/>
            <a:ext cx="6028266" cy="2832100"/>
          </a:xfrm>
          <a:prstGeom prst="rect">
            <a:avLst/>
          </a:prstGeom>
        </p:spPr>
      </p:pic>
    </p:spTree>
    <p:extLst>
      <p:ext uri="{BB962C8B-B14F-4D97-AF65-F5344CB8AC3E}">
        <p14:creationId xmlns:p14="http://schemas.microsoft.com/office/powerpoint/2010/main" val="117849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3252</Words>
  <Application>Microsoft Macintosh PowerPoint</Application>
  <PresentationFormat>Widescreen</PresentationFormat>
  <Paragraphs>989</Paragraphs>
  <Slides>60</Slides>
  <Notes>2</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Cambria Math</vt:lpstr>
      <vt:lpstr>Office Theme</vt:lpstr>
      <vt:lpstr>15.2 Boolean Algebra and Logic Circuits </vt:lpstr>
      <vt:lpstr>Today</vt:lpstr>
      <vt:lpstr>Before we begin </vt:lpstr>
      <vt:lpstr>AND</vt:lpstr>
      <vt:lpstr>OR</vt:lpstr>
      <vt:lpstr>NOT</vt:lpstr>
      <vt:lpstr>Quick Quiz</vt:lpstr>
      <vt:lpstr>NAND</vt:lpstr>
      <vt:lpstr>NOR</vt:lpstr>
      <vt:lpstr>XOR or EOR</vt:lpstr>
      <vt:lpstr>Symbols and meaning</vt:lpstr>
      <vt:lpstr>Symbols</vt:lpstr>
      <vt:lpstr>Laws</vt:lpstr>
      <vt:lpstr>3 Minute task </vt:lpstr>
      <vt:lpstr>De Morgan</vt:lpstr>
      <vt:lpstr>What does De Morgan mean?</vt:lpstr>
      <vt:lpstr>((A) ̅  .(B)) ̅= A ̅+ B ̅</vt:lpstr>
      <vt:lpstr>((A) ̅  .(B)) ̅= A ̅+ B ̅</vt:lpstr>
      <vt:lpstr>((A) ̅  .(B)) ̅= A ̅+ B ̅</vt:lpstr>
      <vt:lpstr>((A) ̅  .(B)) ̅= A ̅+ B ̅</vt:lpstr>
      <vt:lpstr>((A) ̅  .(B)) ̅= A ̅+ B ̅</vt:lpstr>
      <vt:lpstr>Task</vt:lpstr>
      <vt:lpstr>ANSWER</vt:lpstr>
      <vt:lpstr>So What?</vt:lpstr>
      <vt:lpstr>Simple</vt:lpstr>
      <vt:lpstr>Complex</vt:lpstr>
      <vt:lpstr>Page 272</vt:lpstr>
      <vt:lpstr>Today</vt:lpstr>
      <vt:lpstr>Before we continue </vt:lpstr>
      <vt:lpstr>Binary Addition </vt:lpstr>
      <vt:lpstr>Half Adder</vt:lpstr>
      <vt:lpstr>Half Adder Example</vt:lpstr>
      <vt:lpstr>Answer</vt:lpstr>
      <vt:lpstr>Full adder</vt:lpstr>
      <vt:lpstr>Video Tasks and Questions</vt:lpstr>
      <vt:lpstr>PowerPoint Presentation</vt:lpstr>
      <vt:lpstr>Today</vt:lpstr>
      <vt:lpstr>Flip Flops</vt:lpstr>
      <vt:lpstr>SR Latch / Flip Flop</vt:lpstr>
      <vt:lpstr>Quick Refresh. NOR and NAND</vt:lpstr>
      <vt:lpstr>SR Flip Flop</vt:lpstr>
      <vt:lpstr>SR Flip Flop</vt:lpstr>
      <vt:lpstr>SR Flip Flop</vt:lpstr>
      <vt:lpstr>JK flip flop</vt:lpstr>
      <vt:lpstr>JK flip flop</vt:lpstr>
      <vt:lpstr>JK flip flop</vt:lpstr>
      <vt:lpstr>Boolean Algebra </vt:lpstr>
      <vt:lpstr>Task </vt:lpstr>
      <vt:lpstr>15.2 Boolean Algebra and Logic Circuits </vt:lpstr>
      <vt:lpstr>Karnaugh Maps (K maps)</vt:lpstr>
      <vt:lpstr>OR gate Karnaugh </vt:lpstr>
      <vt:lpstr>OR gate Karnaugh </vt:lpstr>
      <vt:lpstr>OR gate Karnaugh </vt:lpstr>
      <vt:lpstr>Try this:</vt:lpstr>
      <vt:lpstr>Answer</vt:lpstr>
      <vt:lpstr>How to write the map</vt:lpstr>
      <vt:lpstr>Try this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15.2 Boolean Algebra and Logic Circuits </dc:title>
  <dc:creator>amar anwar</dc:creator>
  <cp:lastModifiedBy>amar anwar</cp:lastModifiedBy>
  <cp:revision>3</cp:revision>
  <dcterms:created xsi:type="dcterms:W3CDTF">2020-07-21T14:10:57Z</dcterms:created>
  <dcterms:modified xsi:type="dcterms:W3CDTF">2020-07-23T03:51:00Z</dcterms:modified>
</cp:coreProperties>
</file>